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18"/>
  </p:notesMasterIdLst>
  <p:sldIdLst>
    <p:sldId id="625" r:id="rId6"/>
    <p:sldId id="597" r:id="rId7"/>
    <p:sldId id="260" r:id="rId8"/>
    <p:sldId id="277" r:id="rId9"/>
    <p:sldId id="636" r:id="rId10"/>
    <p:sldId id="637" r:id="rId11"/>
    <p:sldId id="638" r:id="rId12"/>
    <p:sldId id="608" r:id="rId13"/>
    <p:sldId id="603" r:id="rId14"/>
    <p:sldId id="604" r:id="rId15"/>
    <p:sldId id="624" r:id="rId16"/>
    <p:sldId id="606" r:id="rId17"/>
  </p:sldIdLst>
  <p:sldSz cx="12192000" cy="6858000"/>
  <p:notesSz cx="6858000" cy="9144000"/>
  <p:defaultTex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CBBE"/>
    <a:srgbClr val="376D49"/>
    <a:srgbClr val="BAE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447" autoAdjust="0"/>
  </p:normalViewPr>
  <p:slideViewPr>
    <p:cSldViewPr snapToGrid="0">
      <p:cViewPr varScale="1">
        <p:scale>
          <a:sx n="56" d="100"/>
          <a:sy n="56" d="100"/>
        </p:scale>
        <p:origin x="9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DA451-3483-4AE2-AD40-B499B7AA8AAD}" type="doc">
      <dgm:prSet loTypeId="urn:microsoft.com/office/officeart/2005/8/layout/cycle8" loCatId="cycle" qsTypeId="urn:microsoft.com/office/officeart/2005/8/quickstyle/simple1" qsCatId="simple" csTypeId="urn:microsoft.com/office/officeart/2005/8/colors/accent1_2" csCatId="accent1" phldr="1"/>
      <dgm:spPr/>
    </dgm:pt>
    <dgm:pt modelId="{B9954E38-4BA0-45B1-AA9A-5D90344BB916}">
      <dgm:prSet phldrT="[Text]" phldr="1"/>
      <dgm:spPr>
        <a:solidFill>
          <a:srgbClr val="376D49"/>
        </a:solidFill>
      </dgm:spPr>
      <dgm:t>
        <a:bodyPr/>
        <a:lstStyle/>
        <a:p>
          <a:endParaRPr lang="en-150" dirty="0">
            <a:noFill/>
          </a:endParaRPr>
        </a:p>
      </dgm:t>
    </dgm:pt>
    <dgm:pt modelId="{4EAA54C6-15E2-44A2-809A-8B6BF7A5A375}" type="parTrans" cxnId="{CE8D25F3-9D31-4CB0-AC8F-6943A559A409}">
      <dgm:prSet/>
      <dgm:spPr/>
      <dgm:t>
        <a:bodyPr/>
        <a:lstStyle/>
        <a:p>
          <a:endParaRPr lang="en-150"/>
        </a:p>
      </dgm:t>
    </dgm:pt>
    <dgm:pt modelId="{8E72DD28-9C5C-45DC-BBAD-F6CDA87B0B6F}" type="sibTrans" cxnId="{CE8D25F3-9D31-4CB0-AC8F-6943A559A409}">
      <dgm:prSet/>
      <dgm:spPr/>
      <dgm:t>
        <a:bodyPr/>
        <a:lstStyle/>
        <a:p>
          <a:endParaRPr lang="en-150"/>
        </a:p>
      </dgm:t>
    </dgm:pt>
    <dgm:pt modelId="{B2E50531-A11F-4916-8ADE-00F5D653C620}">
      <dgm:prSet phldrT="[Text]"/>
      <dgm:spPr>
        <a:solidFill>
          <a:srgbClr val="376D49"/>
        </a:solidFill>
      </dgm:spPr>
      <dgm:t>
        <a:bodyPr/>
        <a:lstStyle/>
        <a:p>
          <a:endParaRPr lang="en-150" dirty="0"/>
        </a:p>
      </dgm:t>
    </dgm:pt>
    <dgm:pt modelId="{3A0292AF-61D2-4979-8DD4-AA4A7D673A3F}" type="parTrans" cxnId="{18EFB76E-DEEB-4900-88C1-8F36EC76BACD}">
      <dgm:prSet/>
      <dgm:spPr/>
      <dgm:t>
        <a:bodyPr/>
        <a:lstStyle/>
        <a:p>
          <a:endParaRPr lang="en-150"/>
        </a:p>
      </dgm:t>
    </dgm:pt>
    <dgm:pt modelId="{D0CCB92D-4FF5-4283-9649-2BC629A9717C}" type="sibTrans" cxnId="{18EFB76E-DEEB-4900-88C1-8F36EC76BACD}">
      <dgm:prSet/>
      <dgm:spPr/>
      <dgm:t>
        <a:bodyPr/>
        <a:lstStyle/>
        <a:p>
          <a:endParaRPr lang="en-150"/>
        </a:p>
      </dgm:t>
    </dgm:pt>
    <dgm:pt modelId="{82830F37-E32D-4F0C-9A31-795D0C1DE9A4}">
      <dgm:prSet phldrT="[Text]"/>
      <dgm:spPr>
        <a:solidFill>
          <a:srgbClr val="376D49"/>
        </a:solidFill>
        <a:ln>
          <a:noFill/>
        </a:ln>
      </dgm:spPr>
      <dgm:t>
        <a:bodyPr/>
        <a:lstStyle/>
        <a:p>
          <a:endParaRPr lang="en-150" dirty="0"/>
        </a:p>
      </dgm:t>
    </dgm:pt>
    <dgm:pt modelId="{3A6A1CDA-18D6-4A1B-95EB-73B9662760C1}" type="parTrans" cxnId="{5A9FBA98-F9F0-4817-AA17-E602B0A11AE9}">
      <dgm:prSet/>
      <dgm:spPr/>
      <dgm:t>
        <a:bodyPr/>
        <a:lstStyle/>
        <a:p>
          <a:endParaRPr lang="en-150"/>
        </a:p>
      </dgm:t>
    </dgm:pt>
    <dgm:pt modelId="{C7C1D378-F242-4EF9-BA6C-32242E0C5942}" type="sibTrans" cxnId="{5A9FBA98-F9F0-4817-AA17-E602B0A11AE9}">
      <dgm:prSet/>
      <dgm:spPr/>
      <dgm:t>
        <a:bodyPr/>
        <a:lstStyle/>
        <a:p>
          <a:endParaRPr lang="en-150"/>
        </a:p>
      </dgm:t>
    </dgm:pt>
    <dgm:pt modelId="{C2B7ECD8-07C9-4738-8D1D-D66A4D322436}">
      <dgm:prSet phldrT="[Text]"/>
      <dgm:spPr>
        <a:solidFill>
          <a:srgbClr val="376D49"/>
        </a:solidFill>
      </dgm:spPr>
      <dgm:t>
        <a:bodyPr/>
        <a:lstStyle/>
        <a:p>
          <a:endParaRPr lang="en-150" dirty="0"/>
        </a:p>
      </dgm:t>
    </dgm:pt>
    <dgm:pt modelId="{D3695955-F5EF-4DC2-BE3F-0C407160D821}" type="parTrans" cxnId="{3A504268-D699-4E66-820E-0F47F08BDD07}">
      <dgm:prSet/>
      <dgm:spPr/>
      <dgm:t>
        <a:bodyPr/>
        <a:lstStyle/>
        <a:p>
          <a:endParaRPr lang="en-150"/>
        </a:p>
      </dgm:t>
    </dgm:pt>
    <dgm:pt modelId="{C036AE3D-8A91-4984-8050-41B208F9A840}" type="sibTrans" cxnId="{3A504268-D699-4E66-820E-0F47F08BDD07}">
      <dgm:prSet/>
      <dgm:spPr/>
      <dgm:t>
        <a:bodyPr/>
        <a:lstStyle/>
        <a:p>
          <a:endParaRPr lang="en-150"/>
        </a:p>
      </dgm:t>
    </dgm:pt>
    <dgm:pt modelId="{90E44F1D-49BA-47E6-BE75-FCF125E435E4}">
      <dgm:prSet phldrT="[Text]"/>
      <dgm:spPr>
        <a:solidFill>
          <a:srgbClr val="376D49"/>
        </a:solidFill>
      </dgm:spPr>
      <dgm:t>
        <a:bodyPr/>
        <a:lstStyle/>
        <a:p>
          <a:endParaRPr lang="en-150" dirty="0"/>
        </a:p>
      </dgm:t>
    </dgm:pt>
    <dgm:pt modelId="{14E2145E-7975-4AD9-8478-A14EA4870BE2}" type="parTrans" cxnId="{A09B6DEE-DB93-46AD-B138-344DD7DCA14F}">
      <dgm:prSet/>
      <dgm:spPr/>
      <dgm:t>
        <a:bodyPr/>
        <a:lstStyle/>
        <a:p>
          <a:endParaRPr lang="en-150"/>
        </a:p>
      </dgm:t>
    </dgm:pt>
    <dgm:pt modelId="{073A4088-B0E5-49FF-9BDC-9EDB1F564DBB}" type="sibTrans" cxnId="{A09B6DEE-DB93-46AD-B138-344DD7DCA14F}">
      <dgm:prSet/>
      <dgm:spPr/>
      <dgm:t>
        <a:bodyPr/>
        <a:lstStyle/>
        <a:p>
          <a:endParaRPr lang="en-150"/>
        </a:p>
      </dgm:t>
    </dgm:pt>
    <dgm:pt modelId="{6F7C8274-F47E-4DD8-9B34-C7B7F71C8598}">
      <dgm:prSet phldrT="[Text]"/>
      <dgm:spPr>
        <a:solidFill>
          <a:srgbClr val="376D49"/>
        </a:solidFill>
      </dgm:spPr>
      <dgm:t>
        <a:bodyPr/>
        <a:lstStyle/>
        <a:p>
          <a:endParaRPr lang="en-150" dirty="0"/>
        </a:p>
      </dgm:t>
    </dgm:pt>
    <dgm:pt modelId="{8F42164A-3A4B-42A0-817B-EB1B88A34947}" type="parTrans" cxnId="{96306EFB-C257-479D-A90C-FF693380308C}">
      <dgm:prSet/>
      <dgm:spPr/>
      <dgm:t>
        <a:bodyPr/>
        <a:lstStyle/>
        <a:p>
          <a:endParaRPr lang="en-150"/>
        </a:p>
      </dgm:t>
    </dgm:pt>
    <dgm:pt modelId="{72E2F316-4F33-4804-9F52-E5F0829AB544}" type="sibTrans" cxnId="{96306EFB-C257-479D-A90C-FF693380308C}">
      <dgm:prSet/>
      <dgm:spPr/>
      <dgm:t>
        <a:bodyPr/>
        <a:lstStyle/>
        <a:p>
          <a:endParaRPr lang="en-150"/>
        </a:p>
      </dgm:t>
    </dgm:pt>
    <dgm:pt modelId="{B344FA6F-98B7-4959-80C9-E17A094BF5F1}" type="pres">
      <dgm:prSet presAssocID="{804DA451-3483-4AE2-AD40-B499B7AA8AAD}" presName="compositeShape" presStyleCnt="0">
        <dgm:presLayoutVars>
          <dgm:chMax val="7"/>
          <dgm:dir/>
          <dgm:resizeHandles val="exact"/>
        </dgm:presLayoutVars>
      </dgm:prSet>
      <dgm:spPr/>
    </dgm:pt>
    <dgm:pt modelId="{C461670E-85DF-4F97-B37B-163AB78C70A9}" type="pres">
      <dgm:prSet presAssocID="{804DA451-3483-4AE2-AD40-B499B7AA8AAD}" presName="wedge1" presStyleLbl="node1" presStyleIdx="0" presStyleCnt="6" custAng="0" custLinFactNeighborY="-278"/>
      <dgm:spPr/>
    </dgm:pt>
    <dgm:pt modelId="{391490AF-912A-4524-8700-D90440C35656}" type="pres">
      <dgm:prSet presAssocID="{804DA451-3483-4AE2-AD40-B499B7AA8AAD}" presName="dummy1a" presStyleCnt="0"/>
      <dgm:spPr/>
    </dgm:pt>
    <dgm:pt modelId="{74B4F6F9-9CA3-4CB5-9813-4F8F24C195E6}" type="pres">
      <dgm:prSet presAssocID="{804DA451-3483-4AE2-AD40-B499B7AA8AAD}" presName="dummy1b" presStyleCnt="0"/>
      <dgm:spPr/>
    </dgm:pt>
    <dgm:pt modelId="{9F75B681-30B7-446E-8DD9-BF1E389EE587}" type="pres">
      <dgm:prSet presAssocID="{804DA451-3483-4AE2-AD40-B499B7AA8AAD}" presName="wedge1Tx" presStyleLbl="node1" presStyleIdx="0" presStyleCnt="6">
        <dgm:presLayoutVars>
          <dgm:chMax val="0"/>
          <dgm:chPref val="0"/>
          <dgm:bulletEnabled val="1"/>
        </dgm:presLayoutVars>
      </dgm:prSet>
      <dgm:spPr/>
    </dgm:pt>
    <dgm:pt modelId="{0AC52F23-B64D-42E7-8AB0-F4DD1A75F2F2}" type="pres">
      <dgm:prSet presAssocID="{804DA451-3483-4AE2-AD40-B499B7AA8AAD}" presName="wedge2" presStyleLbl="node1" presStyleIdx="1" presStyleCnt="6" custLinFactNeighborX="-564" custLinFactNeighborY="-198"/>
      <dgm:spPr/>
    </dgm:pt>
    <dgm:pt modelId="{BFBEB378-E854-4B7D-94D1-B2E5FF6B698D}" type="pres">
      <dgm:prSet presAssocID="{804DA451-3483-4AE2-AD40-B499B7AA8AAD}" presName="dummy2a" presStyleCnt="0"/>
      <dgm:spPr/>
    </dgm:pt>
    <dgm:pt modelId="{F28484B0-F16E-40EA-98EC-8F14E671B136}" type="pres">
      <dgm:prSet presAssocID="{804DA451-3483-4AE2-AD40-B499B7AA8AAD}" presName="dummy2b" presStyleCnt="0"/>
      <dgm:spPr/>
    </dgm:pt>
    <dgm:pt modelId="{2E0387E1-DBDE-45D8-B60D-E481C58D3250}" type="pres">
      <dgm:prSet presAssocID="{804DA451-3483-4AE2-AD40-B499B7AA8AAD}" presName="wedge2Tx" presStyleLbl="node1" presStyleIdx="1" presStyleCnt="6">
        <dgm:presLayoutVars>
          <dgm:chMax val="0"/>
          <dgm:chPref val="0"/>
          <dgm:bulletEnabled val="1"/>
        </dgm:presLayoutVars>
      </dgm:prSet>
      <dgm:spPr/>
    </dgm:pt>
    <dgm:pt modelId="{D16DCFB7-D2B1-4657-A065-FECF4C0A3414}" type="pres">
      <dgm:prSet presAssocID="{804DA451-3483-4AE2-AD40-B499B7AA8AAD}" presName="wedge3" presStyleLbl="node1" presStyleIdx="2" presStyleCnt="6"/>
      <dgm:spPr/>
    </dgm:pt>
    <dgm:pt modelId="{2D675167-B4D4-45AF-A374-E10B4902A6D3}" type="pres">
      <dgm:prSet presAssocID="{804DA451-3483-4AE2-AD40-B499B7AA8AAD}" presName="dummy3a" presStyleCnt="0"/>
      <dgm:spPr/>
    </dgm:pt>
    <dgm:pt modelId="{811DD5C9-A111-45AA-8921-B84BAEB7C714}" type="pres">
      <dgm:prSet presAssocID="{804DA451-3483-4AE2-AD40-B499B7AA8AAD}" presName="dummy3b" presStyleCnt="0"/>
      <dgm:spPr/>
    </dgm:pt>
    <dgm:pt modelId="{CC42EAB2-7D3E-4B29-9D29-A09B83E4AB13}" type="pres">
      <dgm:prSet presAssocID="{804DA451-3483-4AE2-AD40-B499B7AA8AAD}" presName="wedge3Tx" presStyleLbl="node1" presStyleIdx="2" presStyleCnt="6">
        <dgm:presLayoutVars>
          <dgm:chMax val="0"/>
          <dgm:chPref val="0"/>
          <dgm:bulletEnabled val="1"/>
        </dgm:presLayoutVars>
      </dgm:prSet>
      <dgm:spPr/>
    </dgm:pt>
    <dgm:pt modelId="{3BB83BE9-6A6B-44C5-928B-5662C26C2958}" type="pres">
      <dgm:prSet presAssocID="{804DA451-3483-4AE2-AD40-B499B7AA8AAD}" presName="wedge4" presStyleLbl="node1" presStyleIdx="3" presStyleCnt="6"/>
      <dgm:spPr/>
    </dgm:pt>
    <dgm:pt modelId="{C2168D39-4C50-42AE-8B24-868568C90684}" type="pres">
      <dgm:prSet presAssocID="{804DA451-3483-4AE2-AD40-B499B7AA8AAD}" presName="dummy4a" presStyleCnt="0"/>
      <dgm:spPr/>
    </dgm:pt>
    <dgm:pt modelId="{2F0ED7D7-5489-4245-A8F0-F96FCBD395C6}" type="pres">
      <dgm:prSet presAssocID="{804DA451-3483-4AE2-AD40-B499B7AA8AAD}" presName="dummy4b" presStyleCnt="0"/>
      <dgm:spPr/>
    </dgm:pt>
    <dgm:pt modelId="{5E6CA713-A548-48A3-9B9B-5001B0CD72DA}" type="pres">
      <dgm:prSet presAssocID="{804DA451-3483-4AE2-AD40-B499B7AA8AAD}" presName="wedge4Tx" presStyleLbl="node1" presStyleIdx="3" presStyleCnt="6">
        <dgm:presLayoutVars>
          <dgm:chMax val="0"/>
          <dgm:chPref val="0"/>
          <dgm:bulletEnabled val="1"/>
        </dgm:presLayoutVars>
      </dgm:prSet>
      <dgm:spPr/>
    </dgm:pt>
    <dgm:pt modelId="{0EC0BF65-7873-48CC-B6F6-8C1EC27EA593}" type="pres">
      <dgm:prSet presAssocID="{804DA451-3483-4AE2-AD40-B499B7AA8AAD}" presName="wedge5" presStyleLbl="node1" presStyleIdx="4" presStyleCnt="6"/>
      <dgm:spPr/>
    </dgm:pt>
    <dgm:pt modelId="{FBB14264-04CA-4CEC-A16A-07D7BB8845FC}" type="pres">
      <dgm:prSet presAssocID="{804DA451-3483-4AE2-AD40-B499B7AA8AAD}" presName="dummy5a" presStyleCnt="0"/>
      <dgm:spPr/>
    </dgm:pt>
    <dgm:pt modelId="{E16785CE-23C0-43BA-A9D1-8A60F9057321}" type="pres">
      <dgm:prSet presAssocID="{804DA451-3483-4AE2-AD40-B499B7AA8AAD}" presName="dummy5b" presStyleCnt="0"/>
      <dgm:spPr/>
    </dgm:pt>
    <dgm:pt modelId="{D453D49C-DDDF-4333-BD52-49906BAFA93A}" type="pres">
      <dgm:prSet presAssocID="{804DA451-3483-4AE2-AD40-B499B7AA8AAD}" presName="wedge5Tx" presStyleLbl="node1" presStyleIdx="4" presStyleCnt="6">
        <dgm:presLayoutVars>
          <dgm:chMax val="0"/>
          <dgm:chPref val="0"/>
          <dgm:bulletEnabled val="1"/>
        </dgm:presLayoutVars>
      </dgm:prSet>
      <dgm:spPr/>
    </dgm:pt>
    <dgm:pt modelId="{E99E5427-28A8-4D7A-A4AB-3E361AA75F49}" type="pres">
      <dgm:prSet presAssocID="{804DA451-3483-4AE2-AD40-B499B7AA8AAD}" presName="wedge6" presStyleLbl="node1" presStyleIdx="5" presStyleCnt="6"/>
      <dgm:spPr/>
    </dgm:pt>
    <dgm:pt modelId="{A00887D6-CC19-4092-A6DF-32C7114FBABD}" type="pres">
      <dgm:prSet presAssocID="{804DA451-3483-4AE2-AD40-B499B7AA8AAD}" presName="dummy6a" presStyleCnt="0"/>
      <dgm:spPr/>
    </dgm:pt>
    <dgm:pt modelId="{C7FACA71-813A-405C-94FC-280A623E210A}" type="pres">
      <dgm:prSet presAssocID="{804DA451-3483-4AE2-AD40-B499B7AA8AAD}" presName="dummy6b" presStyleCnt="0"/>
      <dgm:spPr/>
    </dgm:pt>
    <dgm:pt modelId="{7A9CF5C9-F8F3-4CA3-A88E-474FDE0D4F8F}" type="pres">
      <dgm:prSet presAssocID="{804DA451-3483-4AE2-AD40-B499B7AA8AAD}" presName="wedge6Tx" presStyleLbl="node1" presStyleIdx="5" presStyleCnt="6">
        <dgm:presLayoutVars>
          <dgm:chMax val="0"/>
          <dgm:chPref val="0"/>
          <dgm:bulletEnabled val="1"/>
        </dgm:presLayoutVars>
      </dgm:prSet>
      <dgm:spPr/>
    </dgm:pt>
    <dgm:pt modelId="{1ECA9F65-7180-44C4-85FB-7A5889CD3C8D}" type="pres">
      <dgm:prSet presAssocID="{8E72DD28-9C5C-45DC-BBAD-F6CDA87B0B6F}" presName="arrowWedge1" presStyleLbl="fgSibTrans2D1" presStyleIdx="0" presStyleCnt="6"/>
      <dgm:spPr>
        <a:solidFill>
          <a:srgbClr val="BAEBAD"/>
        </a:solidFill>
      </dgm:spPr>
    </dgm:pt>
    <dgm:pt modelId="{C60327AE-6322-4A07-8F74-396482CDF8DE}" type="pres">
      <dgm:prSet presAssocID="{C7C1D378-F242-4EF9-BA6C-32242E0C5942}" presName="arrowWedge2" presStyleLbl="fgSibTrans2D1" presStyleIdx="1" presStyleCnt="6"/>
      <dgm:spPr>
        <a:solidFill>
          <a:srgbClr val="BAEBAD"/>
        </a:solidFill>
      </dgm:spPr>
    </dgm:pt>
    <dgm:pt modelId="{6E3730C7-ACB1-443D-A4E9-A602789E7F65}" type="pres">
      <dgm:prSet presAssocID="{C036AE3D-8A91-4984-8050-41B208F9A840}" presName="arrowWedge3" presStyleLbl="fgSibTrans2D1" presStyleIdx="2" presStyleCnt="6"/>
      <dgm:spPr>
        <a:solidFill>
          <a:srgbClr val="BAEBAD"/>
        </a:solidFill>
      </dgm:spPr>
    </dgm:pt>
    <dgm:pt modelId="{A8928260-EE73-4ECE-BEB5-D27E05867323}" type="pres">
      <dgm:prSet presAssocID="{073A4088-B0E5-49FF-9BDC-9EDB1F564DBB}" presName="arrowWedge4" presStyleLbl="fgSibTrans2D1" presStyleIdx="3" presStyleCnt="6"/>
      <dgm:spPr>
        <a:solidFill>
          <a:srgbClr val="BAEBAD"/>
        </a:solidFill>
      </dgm:spPr>
    </dgm:pt>
    <dgm:pt modelId="{72557091-53F4-4CA1-B3D9-E352FEB44301}" type="pres">
      <dgm:prSet presAssocID="{72E2F316-4F33-4804-9F52-E5F0829AB544}" presName="arrowWedge5" presStyleLbl="fgSibTrans2D1" presStyleIdx="4" presStyleCnt="6"/>
      <dgm:spPr>
        <a:solidFill>
          <a:srgbClr val="BAEBAD"/>
        </a:solidFill>
      </dgm:spPr>
    </dgm:pt>
    <dgm:pt modelId="{DF842A4E-426C-447E-BFE9-DBD5CA38821A}" type="pres">
      <dgm:prSet presAssocID="{D0CCB92D-4FF5-4283-9649-2BC629A9717C}" presName="arrowWedge6" presStyleLbl="fgSibTrans2D1" presStyleIdx="5" presStyleCnt="6"/>
      <dgm:spPr>
        <a:solidFill>
          <a:srgbClr val="BAEBAD"/>
        </a:solidFill>
      </dgm:spPr>
    </dgm:pt>
  </dgm:ptLst>
  <dgm:cxnLst>
    <dgm:cxn modelId="{49DC9E22-A0F3-4C2A-AC66-C04A159CB700}" type="presOf" srcId="{804DA451-3483-4AE2-AD40-B499B7AA8AAD}" destId="{B344FA6F-98B7-4959-80C9-E17A094BF5F1}" srcOrd="0" destOrd="0" presId="urn:microsoft.com/office/officeart/2005/8/layout/cycle8"/>
    <dgm:cxn modelId="{1F951E3B-1AF1-493F-B846-744D0376BB04}" type="presOf" srcId="{C2B7ECD8-07C9-4738-8D1D-D66A4D322436}" destId="{D16DCFB7-D2B1-4657-A065-FECF4C0A3414}" srcOrd="0" destOrd="0" presId="urn:microsoft.com/office/officeart/2005/8/layout/cycle8"/>
    <dgm:cxn modelId="{2CA97F41-E3D9-43BA-AAD1-FCA9F830584A}" type="presOf" srcId="{90E44F1D-49BA-47E6-BE75-FCF125E435E4}" destId="{3BB83BE9-6A6B-44C5-928B-5662C26C2958}" srcOrd="0" destOrd="0" presId="urn:microsoft.com/office/officeart/2005/8/layout/cycle8"/>
    <dgm:cxn modelId="{8FA27342-C4B9-4BDD-9B1C-447CC463AEA3}" type="presOf" srcId="{C2B7ECD8-07C9-4738-8D1D-D66A4D322436}" destId="{CC42EAB2-7D3E-4B29-9D29-A09B83E4AB13}" srcOrd="1" destOrd="0" presId="urn:microsoft.com/office/officeart/2005/8/layout/cycle8"/>
    <dgm:cxn modelId="{03362767-F358-4622-856A-7AEE4439822B}" type="presOf" srcId="{6F7C8274-F47E-4DD8-9B34-C7B7F71C8598}" destId="{D453D49C-DDDF-4333-BD52-49906BAFA93A}" srcOrd="1" destOrd="0" presId="urn:microsoft.com/office/officeart/2005/8/layout/cycle8"/>
    <dgm:cxn modelId="{3A504268-D699-4E66-820E-0F47F08BDD07}" srcId="{804DA451-3483-4AE2-AD40-B499B7AA8AAD}" destId="{C2B7ECD8-07C9-4738-8D1D-D66A4D322436}" srcOrd="2" destOrd="0" parTransId="{D3695955-F5EF-4DC2-BE3F-0C407160D821}" sibTransId="{C036AE3D-8A91-4984-8050-41B208F9A840}"/>
    <dgm:cxn modelId="{5E087B4D-7D21-49C9-9B74-20AB863D49A4}" type="presOf" srcId="{B2E50531-A11F-4916-8ADE-00F5D653C620}" destId="{7A9CF5C9-F8F3-4CA3-A88E-474FDE0D4F8F}" srcOrd="1" destOrd="0" presId="urn:microsoft.com/office/officeart/2005/8/layout/cycle8"/>
    <dgm:cxn modelId="{18EFB76E-DEEB-4900-88C1-8F36EC76BACD}" srcId="{804DA451-3483-4AE2-AD40-B499B7AA8AAD}" destId="{B2E50531-A11F-4916-8ADE-00F5D653C620}" srcOrd="5" destOrd="0" parTransId="{3A0292AF-61D2-4979-8DD4-AA4A7D673A3F}" sibTransId="{D0CCB92D-4FF5-4283-9649-2BC629A9717C}"/>
    <dgm:cxn modelId="{EEA03C53-1EBC-4586-A97D-D57FF0011438}" type="presOf" srcId="{6F7C8274-F47E-4DD8-9B34-C7B7F71C8598}" destId="{0EC0BF65-7873-48CC-B6F6-8C1EC27EA593}" srcOrd="0" destOrd="0" presId="urn:microsoft.com/office/officeart/2005/8/layout/cycle8"/>
    <dgm:cxn modelId="{A0B3EC80-0CE5-4A5F-8F9C-0A84BAD3B22C}" type="presOf" srcId="{B2E50531-A11F-4916-8ADE-00F5D653C620}" destId="{E99E5427-28A8-4D7A-A4AB-3E361AA75F49}" srcOrd="0" destOrd="0" presId="urn:microsoft.com/office/officeart/2005/8/layout/cycle8"/>
    <dgm:cxn modelId="{5A9FBA98-F9F0-4817-AA17-E602B0A11AE9}" srcId="{804DA451-3483-4AE2-AD40-B499B7AA8AAD}" destId="{82830F37-E32D-4F0C-9A31-795D0C1DE9A4}" srcOrd="1" destOrd="0" parTransId="{3A6A1CDA-18D6-4A1B-95EB-73B9662760C1}" sibTransId="{C7C1D378-F242-4EF9-BA6C-32242E0C5942}"/>
    <dgm:cxn modelId="{1000C7A1-BD06-46D5-8AAF-08E15E0C5489}" type="presOf" srcId="{B9954E38-4BA0-45B1-AA9A-5D90344BB916}" destId="{C461670E-85DF-4F97-B37B-163AB78C70A9}" srcOrd="0" destOrd="0" presId="urn:microsoft.com/office/officeart/2005/8/layout/cycle8"/>
    <dgm:cxn modelId="{C8CB60BE-6980-430E-80A6-3609D10282D4}" type="presOf" srcId="{82830F37-E32D-4F0C-9A31-795D0C1DE9A4}" destId="{2E0387E1-DBDE-45D8-B60D-E481C58D3250}" srcOrd="1" destOrd="0" presId="urn:microsoft.com/office/officeart/2005/8/layout/cycle8"/>
    <dgm:cxn modelId="{AE5A2BCC-9FEE-410B-9EF0-3F45E3F5D7C5}" type="presOf" srcId="{90E44F1D-49BA-47E6-BE75-FCF125E435E4}" destId="{5E6CA713-A548-48A3-9B9B-5001B0CD72DA}" srcOrd="1" destOrd="0" presId="urn:microsoft.com/office/officeart/2005/8/layout/cycle8"/>
    <dgm:cxn modelId="{A09B6DEE-DB93-46AD-B138-344DD7DCA14F}" srcId="{804DA451-3483-4AE2-AD40-B499B7AA8AAD}" destId="{90E44F1D-49BA-47E6-BE75-FCF125E435E4}" srcOrd="3" destOrd="0" parTransId="{14E2145E-7975-4AD9-8478-A14EA4870BE2}" sibTransId="{073A4088-B0E5-49FF-9BDC-9EDB1F564DBB}"/>
    <dgm:cxn modelId="{55386EF1-8267-4F0D-8228-2E3704EE8A58}" type="presOf" srcId="{82830F37-E32D-4F0C-9A31-795D0C1DE9A4}" destId="{0AC52F23-B64D-42E7-8AB0-F4DD1A75F2F2}" srcOrd="0" destOrd="0" presId="urn:microsoft.com/office/officeart/2005/8/layout/cycle8"/>
    <dgm:cxn modelId="{CE8D25F3-9D31-4CB0-AC8F-6943A559A409}" srcId="{804DA451-3483-4AE2-AD40-B499B7AA8AAD}" destId="{B9954E38-4BA0-45B1-AA9A-5D90344BB916}" srcOrd="0" destOrd="0" parTransId="{4EAA54C6-15E2-44A2-809A-8B6BF7A5A375}" sibTransId="{8E72DD28-9C5C-45DC-BBAD-F6CDA87B0B6F}"/>
    <dgm:cxn modelId="{012C5CF5-0B36-4502-AFB3-1709032817A5}" type="presOf" srcId="{B9954E38-4BA0-45B1-AA9A-5D90344BB916}" destId="{9F75B681-30B7-446E-8DD9-BF1E389EE587}" srcOrd="1" destOrd="0" presId="urn:microsoft.com/office/officeart/2005/8/layout/cycle8"/>
    <dgm:cxn modelId="{96306EFB-C257-479D-A90C-FF693380308C}" srcId="{804DA451-3483-4AE2-AD40-B499B7AA8AAD}" destId="{6F7C8274-F47E-4DD8-9B34-C7B7F71C8598}" srcOrd="4" destOrd="0" parTransId="{8F42164A-3A4B-42A0-817B-EB1B88A34947}" sibTransId="{72E2F316-4F33-4804-9F52-E5F0829AB544}"/>
    <dgm:cxn modelId="{D4E28F4E-F407-4392-A6A1-DB7F8F128432}" type="presParOf" srcId="{B344FA6F-98B7-4959-80C9-E17A094BF5F1}" destId="{C461670E-85DF-4F97-B37B-163AB78C70A9}" srcOrd="0" destOrd="0" presId="urn:microsoft.com/office/officeart/2005/8/layout/cycle8"/>
    <dgm:cxn modelId="{4B52B25C-A3F8-4120-A2C6-89944DAEE793}" type="presParOf" srcId="{B344FA6F-98B7-4959-80C9-E17A094BF5F1}" destId="{391490AF-912A-4524-8700-D90440C35656}" srcOrd="1" destOrd="0" presId="urn:microsoft.com/office/officeart/2005/8/layout/cycle8"/>
    <dgm:cxn modelId="{D55FA12A-4A8F-4680-9A76-4339158F4EE9}" type="presParOf" srcId="{B344FA6F-98B7-4959-80C9-E17A094BF5F1}" destId="{74B4F6F9-9CA3-4CB5-9813-4F8F24C195E6}" srcOrd="2" destOrd="0" presId="urn:microsoft.com/office/officeart/2005/8/layout/cycle8"/>
    <dgm:cxn modelId="{DC482139-ACB0-4E61-A79A-AAE2A1C661EA}" type="presParOf" srcId="{B344FA6F-98B7-4959-80C9-E17A094BF5F1}" destId="{9F75B681-30B7-446E-8DD9-BF1E389EE587}" srcOrd="3" destOrd="0" presId="urn:microsoft.com/office/officeart/2005/8/layout/cycle8"/>
    <dgm:cxn modelId="{D0809B03-FB0A-49AB-BFBA-C336568472E9}" type="presParOf" srcId="{B344FA6F-98B7-4959-80C9-E17A094BF5F1}" destId="{0AC52F23-B64D-42E7-8AB0-F4DD1A75F2F2}" srcOrd="4" destOrd="0" presId="urn:microsoft.com/office/officeart/2005/8/layout/cycle8"/>
    <dgm:cxn modelId="{E66764F7-E3EA-46B8-8521-465CF15947C6}" type="presParOf" srcId="{B344FA6F-98B7-4959-80C9-E17A094BF5F1}" destId="{BFBEB378-E854-4B7D-94D1-B2E5FF6B698D}" srcOrd="5" destOrd="0" presId="urn:microsoft.com/office/officeart/2005/8/layout/cycle8"/>
    <dgm:cxn modelId="{3D002B52-2233-4835-ABF0-551AD3E9D62D}" type="presParOf" srcId="{B344FA6F-98B7-4959-80C9-E17A094BF5F1}" destId="{F28484B0-F16E-40EA-98EC-8F14E671B136}" srcOrd="6" destOrd="0" presId="urn:microsoft.com/office/officeart/2005/8/layout/cycle8"/>
    <dgm:cxn modelId="{4ADFE0A2-4CCD-420F-B2C7-8FF9873ADD7D}" type="presParOf" srcId="{B344FA6F-98B7-4959-80C9-E17A094BF5F1}" destId="{2E0387E1-DBDE-45D8-B60D-E481C58D3250}" srcOrd="7" destOrd="0" presId="urn:microsoft.com/office/officeart/2005/8/layout/cycle8"/>
    <dgm:cxn modelId="{7D069168-CA49-4AF3-82BB-0B95C28B3D30}" type="presParOf" srcId="{B344FA6F-98B7-4959-80C9-E17A094BF5F1}" destId="{D16DCFB7-D2B1-4657-A065-FECF4C0A3414}" srcOrd="8" destOrd="0" presId="urn:microsoft.com/office/officeart/2005/8/layout/cycle8"/>
    <dgm:cxn modelId="{97208C91-9734-42F5-A09B-32FC16C50B5F}" type="presParOf" srcId="{B344FA6F-98B7-4959-80C9-E17A094BF5F1}" destId="{2D675167-B4D4-45AF-A374-E10B4902A6D3}" srcOrd="9" destOrd="0" presId="urn:microsoft.com/office/officeart/2005/8/layout/cycle8"/>
    <dgm:cxn modelId="{514EE37E-2BE0-409E-9A97-A1616035071B}" type="presParOf" srcId="{B344FA6F-98B7-4959-80C9-E17A094BF5F1}" destId="{811DD5C9-A111-45AA-8921-B84BAEB7C714}" srcOrd="10" destOrd="0" presId="urn:microsoft.com/office/officeart/2005/8/layout/cycle8"/>
    <dgm:cxn modelId="{5A155CC5-796E-4412-A3CE-0D9963020B07}" type="presParOf" srcId="{B344FA6F-98B7-4959-80C9-E17A094BF5F1}" destId="{CC42EAB2-7D3E-4B29-9D29-A09B83E4AB13}" srcOrd="11" destOrd="0" presId="urn:microsoft.com/office/officeart/2005/8/layout/cycle8"/>
    <dgm:cxn modelId="{81431DF4-5708-49DC-9FD4-7D0891535636}" type="presParOf" srcId="{B344FA6F-98B7-4959-80C9-E17A094BF5F1}" destId="{3BB83BE9-6A6B-44C5-928B-5662C26C2958}" srcOrd="12" destOrd="0" presId="urn:microsoft.com/office/officeart/2005/8/layout/cycle8"/>
    <dgm:cxn modelId="{11AE6C3B-FC7A-43BF-B52F-2DA132ACF97E}" type="presParOf" srcId="{B344FA6F-98B7-4959-80C9-E17A094BF5F1}" destId="{C2168D39-4C50-42AE-8B24-868568C90684}" srcOrd="13" destOrd="0" presId="urn:microsoft.com/office/officeart/2005/8/layout/cycle8"/>
    <dgm:cxn modelId="{B8529908-5FF6-49E0-BF2A-066F64DC9CBC}" type="presParOf" srcId="{B344FA6F-98B7-4959-80C9-E17A094BF5F1}" destId="{2F0ED7D7-5489-4245-A8F0-F96FCBD395C6}" srcOrd="14" destOrd="0" presId="urn:microsoft.com/office/officeart/2005/8/layout/cycle8"/>
    <dgm:cxn modelId="{FEA4577C-3E37-4459-8FDE-22E75A114335}" type="presParOf" srcId="{B344FA6F-98B7-4959-80C9-E17A094BF5F1}" destId="{5E6CA713-A548-48A3-9B9B-5001B0CD72DA}" srcOrd="15" destOrd="0" presId="urn:microsoft.com/office/officeart/2005/8/layout/cycle8"/>
    <dgm:cxn modelId="{13174516-F242-4DB0-94E2-7E5A20D9F75B}" type="presParOf" srcId="{B344FA6F-98B7-4959-80C9-E17A094BF5F1}" destId="{0EC0BF65-7873-48CC-B6F6-8C1EC27EA593}" srcOrd="16" destOrd="0" presId="urn:microsoft.com/office/officeart/2005/8/layout/cycle8"/>
    <dgm:cxn modelId="{0F5D0B88-0EC0-4319-AEB9-35A6B2813E4E}" type="presParOf" srcId="{B344FA6F-98B7-4959-80C9-E17A094BF5F1}" destId="{FBB14264-04CA-4CEC-A16A-07D7BB8845FC}" srcOrd="17" destOrd="0" presId="urn:microsoft.com/office/officeart/2005/8/layout/cycle8"/>
    <dgm:cxn modelId="{FA40EFA6-43D3-4744-8978-9B0EFD2DE5A5}" type="presParOf" srcId="{B344FA6F-98B7-4959-80C9-E17A094BF5F1}" destId="{E16785CE-23C0-43BA-A9D1-8A60F9057321}" srcOrd="18" destOrd="0" presId="urn:microsoft.com/office/officeart/2005/8/layout/cycle8"/>
    <dgm:cxn modelId="{B0D6D13A-D74F-4740-A533-067978F056AF}" type="presParOf" srcId="{B344FA6F-98B7-4959-80C9-E17A094BF5F1}" destId="{D453D49C-DDDF-4333-BD52-49906BAFA93A}" srcOrd="19" destOrd="0" presId="urn:microsoft.com/office/officeart/2005/8/layout/cycle8"/>
    <dgm:cxn modelId="{C3B39714-68E0-46F7-BD3A-9684DA89F65D}" type="presParOf" srcId="{B344FA6F-98B7-4959-80C9-E17A094BF5F1}" destId="{E99E5427-28A8-4D7A-A4AB-3E361AA75F49}" srcOrd="20" destOrd="0" presId="urn:microsoft.com/office/officeart/2005/8/layout/cycle8"/>
    <dgm:cxn modelId="{2C5D51A2-40DF-407F-818D-128309E734A2}" type="presParOf" srcId="{B344FA6F-98B7-4959-80C9-E17A094BF5F1}" destId="{A00887D6-CC19-4092-A6DF-32C7114FBABD}" srcOrd="21" destOrd="0" presId="urn:microsoft.com/office/officeart/2005/8/layout/cycle8"/>
    <dgm:cxn modelId="{A7FEF7A7-65F4-4041-B8C2-ABA60E78211D}" type="presParOf" srcId="{B344FA6F-98B7-4959-80C9-E17A094BF5F1}" destId="{C7FACA71-813A-405C-94FC-280A623E210A}" srcOrd="22" destOrd="0" presId="urn:microsoft.com/office/officeart/2005/8/layout/cycle8"/>
    <dgm:cxn modelId="{93D40521-5270-4AB8-AF0E-3327E1D85DB5}" type="presParOf" srcId="{B344FA6F-98B7-4959-80C9-E17A094BF5F1}" destId="{7A9CF5C9-F8F3-4CA3-A88E-474FDE0D4F8F}" srcOrd="23" destOrd="0" presId="urn:microsoft.com/office/officeart/2005/8/layout/cycle8"/>
    <dgm:cxn modelId="{BB025519-2BC7-4A13-9356-3D832859A95F}" type="presParOf" srcId="{B344FA6F-98B7-4959-80C9-E17A094BF5F1}" destId="{1ECA9F65-7180-44C4-85FB-7A5889CD3C8D}" srcOrd="24" destOrd="0" presId="urn:microsoft.com/office/officeart/2005/8/layout/cycle8"/>
    <dgm:cxn modelId="{9F68CCEB-CC87-474B-A3C0-40A3CFF7B333}" type="presParOf" srcId="{B344FA6F-98B7-4959-80C9-E17A094BF5F1}" destId="{C60327AE-6322-4A07-8F74-396482CDF8DE}" srcOrd="25" destOrd="0" presId="urn:microsoft.com/office/officeart/2005/8/layout/cycle8"/>
    <dgm:cxn modelId="{AF2ABCCC-166B-43B2-9832-0C0F5B626887}" type="presParOf" srcId="{B344FA6F-98B7-4959-80C9-E17A094BF5F1}" destId="{6E3730C7-ACB1-443D-A4E9-A602789E7F65}" srcOrd="26" destOrd="0" presId="urn:microsoft.com/office/officeart/2005/8/layout/cycle8"/>
    <dgm:cxn modelId="{F0D7E767-DADE-4034-9CB3-BC5B098D036F}" type="presParOf" srcId="{B344FA6F-98B7-4959-80C9-E17A094BF5F1}" destId="{A8928260-EE73-4ECE-BEB5-D27E05867323}" srcOrd="27" destOrd="0" presId="urn:microsoft.com/office/officeart/2005/8/layout/cycle8"/>
    <dgm:cxn modelId="{92243AAF-51D3-4408-9B67-4B3ED2DD7E7C}" type="presParOf" srcId="{B344FA6F-98B7-4959-80C9-E17A094BF5F1}" destId="{72557091-53F4-4CA1-B3D9-E352FEB44301}" srcOrd="28" destOrd="0" presId="urn:microsoft.com/office/officeart/2005/8/layout/cycle8"/>
    <dgm:cxn modelId="{33FE3F4D-0803-4ABA-B440-F23CC473FEED}" type="presParOf" srcId="{B344FA6F-98B7-4959-80C9-E17A094BF5F1}" destId="{DF842A4E-426C-447E-BFE9-DBD5CA38821A}"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1670E-85DF-4F97-B37B-163AB78C70A9}">
      <dsp:nvSpPr>
        <dsp:cNvPr id="0" name=""/>
        <dsp:cNvSpPr/>
      </dsp:nvSpPr>
      <dsp:spPr>
        <a:xfrm>
          <a:off x="1985239" y="344566"/>
          <a:ext cx="5045252" cy="5045252"/>
        </a:xfrm>
        <a:prstGeom prst="pie">
          <a:avLst>
            <a:gd name="adj1" fmla="val 16200000"/>
            <a:gd name="adj2" fmla="val 19800000"/>
          </a:avLst>
        </a:prstGeom>
        <a:solidFill>
          <a:srgbClr val="376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150" sz="4200" kern="1200" dirty="0">
            <a:noFill/>
          </a:endParaRPr>
        </a:p>
      </dsp:txBody>
      <dsp:txXfrm>
        <a:off x="4627990" y="989037"/>
        <a:ext cx="1321375" cy="1021063"/>
      </dsp:txXfrm>
    </dsp:sp>
    <dsp:sp modelId="{0AC52F23-B64D-42E7-8AB0-F4DD1A75F2F2}">
      <dsp:nvSpPr>
        <dsp:cNvPr id="0" name=""/>
        <dsp:cNvSpPr/>
      </dsp:nvSpPr>
      <dsp:spPr>
        <a:xfrm>
          <a:off x="2016846" y="452510"/>
          <a:ext cx="5045252" cy="5045252"/>
        </a:xfrm>
        <a:prstGeom prst="pie">
          <a:avLst>
            <a:gd name="adj1" fmla="val 19800000"/>
            <a:gd name="adj2" fmla="val 1800000"/>
          </a:avLst>
        </a:prstGeom>
        <a:solidFill>
          <a:srgbClr val="376D4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150" sz="6000" kern="1200" dirty="0"/>
        </a:p>
      </dsp:txBody>
      <dsp:txXfrm>
        <a:off x="5440410" y="2494636"/>
        <a:ext cx="1381438" cy="991031"/>
      </dsp:txXfrm>
    </dsp:sp>
    <dsp:sp modelId="{D16DCFB7-D2B1-4657-A065-FECF4C0A3414}">
      <dsp:nvSpPr>
        <dsp:cNvPr id="0" name=""/>
        <dsp:cNvSpPr/>
      </dsp:nvSpPr>
      <dsp:spPr>
        <a:xfrm>
          <a:off x="1985239" y="566408"/>
          <a:ext cx="5045252" cy="5045252"/>
        </a:xfrm>
        <a:prstGeom prst="pie">
          <a:avLst>
            <a:gd name="adj1" fmla="val 1800000"/>
            <a:gd name="adj2" fmla="val 5400000"/>
          </a:avLst>
        </a:prstGeom>
        <a:solidFill>
          <a:srgbClr val="376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150" sz="6100" kern="1200" dirty="0"/>
        </a:p>
      </dsp:txBody>
      <dsp:txXfrm>
        <a:off x="4627990" y="3976158"/>
        <a:ext cx="1321375" cy="1021063"/>
      </dsp:txXfrm>
    </dsp:sp>
    <dsp:sp modelId="{3BB83BE9-6A6B-44C5-928B-5662C26C2958}">
      <dsp:nvSpPr>
        <dsp:cNvPr id="0" name=""/>
        <dsp:cNvSpPr/>
      </dsp:nvSpPr>
      <dsp:spPr>
        <a:xfrm>
          <a:off x="1865114" y="566408"/>
          <a:ext cx="5045252" cy="5045252"/>
        </a:xfrm>
        <a:prstGeom prst="pie">
          <a:avLst>
            <a:gd name="adj1" fmla="val 5400000"/>
            <a:gd name="adj2" fmla="val 9000000"/>
          </a:avLst>
        </a:prstGeom>
        <a:solidFill>
          <a:srgbClr val="376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150" sz="6100" kern="1200" dirty="0"/>
        </a:p>
      </dsp:txBody>
      <dsp:txXfrm>
        <a:off x="2946239" y="3976158"/>
        <a:ext cx="1321375" cy="1021063"/>
      </dsp:txXfrm>
    </dsp:sp>
    <dsp:sp modelId="{0EC0BF65-7873-48CC-B6F6-8C1EC27EA593}">
      <dsp:nvSpPr>
        <dsp:cNvPr id="0" name=""/>
        <dsp:cNvSpPr/>
      </dsp:nvSpPr>
      <dsp:spPr>
        <a:xfrm>
          <a:off x="1805051" y="462500"/>
          <a:ext cx="5045252" cy="5045252"/>
        </a:xfrm>
        <a:prstGeom prst="pie">
          <a:avLst>
            <a:gd name="adj1" fmla="val 9000000"/>
            <a:gd name="adj2" fmla="val 12600000"/>
          </a:avLst>
        </a:prstGeom>
        <a:solidFill>
          <a:srgbClr val="376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150" sz="6000" kern="1200" dirty="0"/>
        </a:p>
      </dsp:txBody>
      <dsp:txXfrm>
        <a:off x="2045301" y="2504626"/>
        <a:ext cx="1381438" cy="991031"/>
      </dsp:txXfrm>
    </dsp:sp>
    <dsp:sp modelId="{E99E5427-28A8-4D7A-A4AB-3E361AA75F49}">
      <dsp:nvSpPr>
        <dsp:cNvPr id="0" name=""/>
        <dsp:cNvSpPr/>
      </dsp:nvSpPr>
      <dsp:spPr>
        <a:xfrm>
          <a:off x="1865114" y="358592"/>
          <a:ext cx="5045252" cy="5045252"/>
        </a:xfrm>
        <a:prstGeom prst="pie">
          <a:avLst>
            <a:gd name="adj1" fmla="val 12600000"/>
            <a:gd name="adj2" fmla="val 16200000"/>
          </a:avLst>
        </a:prstGeom>
        <a:solidFill>
          <a:srgbClr val="376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150" sz="6100" kern="1200" dirty="0"/>
        </a:p>
      </dsp:txBody>
      <dsp:txXfrm>
        <a:off x="2946239" y="1003063"/>
        <a:ext cx="1321375" cy="1021063"/>
      </dsp:txXfrm>
    </dsp:sp>
    <dsp:sp modelId="{1ECA9F65-7180-44C4-85FB-7A5889CD3C8D}">
      <dsp:nvSpPr>
        <dsp:cNvPr id="0" name=""/>
        <dsp:cNvSpPr/>
      </dsp:nvSpPr>
      <dsp:spPr>
        <a:xfrm>
          <a:off x="1672729" y="32241"/>
          <a:ext cx="5669902" cy="5669902"/>
        </a:xfrm>
        <a:prstGeom prst="circularArrow">
          <a:avLst>
            <a:gd name="adj1" fmla="val 5085"/>
            <a:gd name="adj2" fmla="val 327528"/>
            <a:gd name="adj3" fmla="val 19472472"/>
            <a:gd name="adj4" fmla="val 16200251"/>
            <a:gd name="adj5" fmla="val 5932"/>
          </a:avLst>
        </a:prstGeom>
        <a:solidFill>
          <a:srgbClr val="BAEBAD"/>
        </a:solidFill>
        <a:ln>
          <a:noFill/>
        </a:ln>
        <a:effectLst/>
      </dsp:spPr>
      <dsp:style>
        <a:lnRef idx="0">
          <a:scrgbClr r="0" g="0" b="0"/>
        </a:lnRef>
        <a:fillRef idx="1">
          <a:scrgbClr r="0" g="0" b="0"/>
        </a:fillRef>
        <a:effectRef idx="0">
          <a:scrgbClr r="0" g="0" b="0"/>
        </a:effectRef>
        <a:fontRef idx="minor">
          <a:schemeClr val="lt1"/>
        </a:fontRef>
      </dsp:style>
    </dsp:sp>
    <dsp:sp modelId="{C60327AE-6322-4A07-8F74-396482CDF8DE}">
      <dsp:nvSpPr>
        <dsp:cNvPr id="0" name=""/>
        <dsp:cNvSpPr/>
      </dsp:nvSpPr>
      <dsp:spPr>
        <a:xfrm>
          <a:off x="1704337" y="140185"/>
          <a:ext cx="5669902" cy="5669902"/>
        </a:xfrm>
        <a:prstGeom prst="circularArrow">
          <a:avLst>
            <a:gd name="adj1" fmla="val 5085"/>
            <a:gd name="adj2" fmla="val 327528"/>
            <a:gd name="adj3" fmla="val 1472472"/>
            <a:gd name="adj4" fmla="val 19800000"/>
            <a:gd name="adj5" fmla="val 5932"/>
          </a:avLst>
        </a:prstGeom>
        <a:solidFill>
          <a:srgbClr val="BAEBAD"/>
        </a:solidFill>
        <a:ln>
          <a:noFill/>
        </a:ln>
        <a:effectLst/>
      </dsp:spPr>
      <dsp:style>
        <a:lnRef idx="0">
          <a:scrgbClr r="0" g="0" b="0"/>
        </a:lnRef>
        <a:fillRef idx="1">
          <a:scrgbClr r="0" g="0" b="0"/>
        </a:fillRef>
        <a:effectRef idx="0">
          <a:scrgbClr r="0" g="0" b="0"/>
        </a:effectRef>
        <a:fontRef idx="minor">
          <a:schemeClr val="lt1"/>
        </a:fontRef>
      </dsp:style>
    </dsp:sp>
    <dsp:sp modelId="{6E3730C7-ACB1-443D-A4E9-A602789E7F65}">
      <dsp:nvSpPr>
        <dsp:cNvPr id="0" name=""/>
        <dsp:cNvSpPr/>
      </dsp:nvSpPr>
      <dsp:spPr>
        <a:xfrm>
          <a:off x="1672729" y="254083"/>
          <a:ext cx="5669902" cy="5669902"/>
        </a:xfrm>
        <a:prstGeom prst="circularArrow">
          <a:avLst>
            <a:gd name="adj1" fmla="val 5085"/>
            <a:gd name="adj2" fmla="val 327528"/>
            <a:gd name="adj3" fmla="val 5072221"/>
            <a:gd name="adj4" fmla="val 1800000"/>
            <a:gd name="adj5" fmla="val 5932"/>
          </a:avLst>
        </a:prstGeom>
        <a:solidFill>
          <a:srgbClr val="BAEBAD"/>
        </a:solidFill>
        <a:ln>
          <a:noFill/>
        </a:ln>
        <a:effectLst/>
      </dsp:spPr>
      <dsp:style>
        <a:lnRef idx="0">
          <a:scrgbClr r="0" g="0" b="0"/>
        </a:lnRef>
        <a:fillRef idx="1">
          <a:scrgbClr r="0" g="0" b="0"/>
        </a:fillRef>
        <a:effectRef idx="0">
          <a:scrgbClr r="0" g="0" b="0"/>
        </a:effectRef>
        <a:fontRef idx="minor">
          <a:schemeClr val="lt1"/>
        </a:fontRef>
      </dsp:style>
    </dsp:sp>
    <dsp:sp modelId="{A8928260-EE73-4ECE-BEB5-D27E05867323}">
      <dsp:nvSpPr>
        <dsp:cNvPr id="0" name=""/>
        <dsp:cNvSpPr/>
      </dsp:nvSpPr>
      <dsp:spPr>
        <a:xfrm>
          <a:off x="1552973" y="254083"/>
          <a:ext cx="5669902" cy="5669902"/>
        </a:xfrm>
        <a:prstGeom prst="circularArrow">
          <a:avLst>
            <a:gd name="adj1" fmla="val 5085"/>
            <a:gd name="adj2" fmla="val 327528"/>
            <a:gd name="adj3" fmla="val 8672472"/>
            <a:gd name="adj4" fmla="val 5400251"/>
            <a:gd name="adj5" fmla="val 5932"/>
          </a:avLst>
        </a:prstGeom>
        <a:solidFill>
          <a:srgbClr val="BAEBAD"/>
        </a:solidFill>
        <a:ln>
          <a:noFill/>
        </a:ln>
        <a:effectLst/>
      </dsp:spPr>
      <dsp:style>
        <a:lnRef idx="0">
          <a:scrgbClr r="0" g="0" b="0"/>
        </a:lnRef>
        <a:fillRef idx="1">
          <a:scrgbClr r="0" g="0" b="0"/>
        </a:fillRef>
        <a:effectRef idx="0">
          <a:scrgbClr r="0" g="0" b="0"/>
        </a:effectRef>
        <a:fontRef idx="minor">
          <a:schemeClr val="lt1"/>
        </a:fontRef>
      </dsp:style>
    </dsp:sp>
    <dsp:sp modelId="{72557091-53F4-4CA1-B3D9-E352FEB44301}">
      <dsp:nvSpPr>
        <dsp:cNvPr id="0" name=""/>
        <dsp:cNvSpPr/>
      </dsp:nvSpPr>
      <dsp:spPr>
        <a:xfrm>
          <a:off x="1492910" y="150175"/>
          <a:ext cx="5669902" cy="5669902"/>
        </a:xfrm>
        <a:prstGeom prst="circularArrow">
          <a:avLst>
            <a:gd name="adj1" fmla="val 5085"/>
            <a:gd name="adj2" fmla="val 327528"/>
            <a:gd name="adj3" fmla="val 12272472"/>
            <a:gd name="adj4" fmla="val 9000000"/>
            <a:gd name="adj5" fmla="val 5932"/>
          </a:avLst>
        </a:prstGeom>
        <a:solidFill>
          <a:srgbClr val="BAEBAD"/>
        </a:solidFill>
        <a:ln>
          <a:noFill/>
        </a:ln>
        <a:effectLst/>
      </dsp:spPr>
      <dsp:style>
        <a:lnRef idx="0">
          <a:scrgbClr r="0" g="0" b="0"/>
        </a:lnRef>
        <a:fillRef idx="1">
          <a:scrgbClr r="0" g="0" b="0"/>
        </a:fillRef>
        <a:effectRef idx="0">
          <a:scrgbClr r="0" g="0" b="0"/>
        </a:effectRef>
        <a:fontRef idx="minor">
          <a:schemeClr val="lt1"/>
        </a:fontRef>
      </dsp:style>
    </dsp:sp>
    <dsp:sp modelId="{DF842A4E-426C-447E-BFE9-DBD5CA38821A}">
      <dsp:nvSpPr>
        <dsp:cNvPr id="0" name=""/>
        <dsp:cNvSpPr/>
      </dsp:nvSpPr>
      <dsp:spPr>
        <a:xfrm>
          <a:off x="1552973" y="46266"/>
          <a:ext cx="5669902" cy="5669902"/>
        </a:xfrm>
        <a:prstGeom prst="circularArrow">
          <a:avLst>
            <a:gd name="adj1" fmla="val 5085"/>
            <a:gd name="adj2" fmla="val 327528"/>
            <a:gd name="adj3" fmla="val 15872221"/>
            <a:gd name="adj4" fmla="val 12600000"/>
            <a:gd name="adj5" fmla="val 5932"/>
          </a:avLst>
        </a:prstGeom>
        <a:solidFill>
          <a:srgbClr val="BAEBAD"/>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15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3933F-A4A3-455D-BC61-184B76FD51D9}" type="datetimeFigureOut">
              <a:rPr lang="en-150" smtClean="0"/>
              <a:t>03/29/2025</a:t>
            </a:fld>
            <a:endParaRPr lang="en-15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15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15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60B54-F5A1-4A01-80B2-EB92DEAB822E}" type="slidenum">
              <a:rPr lang="en-150" smtClean="0"/>
              <a:t>‹#›</a:t>
            </a:fld>
            <a:endParaRPr lang="en-150"/>
          </a:p>
        </p:txBody>
      </p:sp>
    </p:spTree>
    <p:extLst>
      <p:ext uri="{BB962C8B-B14F-4D97-AF65-F5344CB8AC3E}">
        <p14:creationId xmlns:p14="http://schemas.microsoft.com/office/powerpoint/2010/main" val="380962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CF7A-524B-43E9-89CE-511B43E4D7A2}" type="slidenum">
              <a:rPr kumimoji="0" lang="en-150"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15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Creative and cultural actors can play an important part in supporting the </a:t>
            </a:r>
            <a:r>
              <a:rPr lang="en-GB" dirty="0"/>
              <a:t>consumption</a:t>
            </a:r>
            <a:r>
              <a:rPr lang="lv-LV" dirty="0"/>
              <a:t> side of the circular economy.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By promoting circular practices and rethinking waste, creatives can help raise awareness and educate the public about the importance of circularity.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1DC6CF7A-524B-43E9-89CE-511B43E4D7A2}" type="slidenum">
              <a:rPr lang="en-150" smtClean="0"/>
              <a:t>11</a:t>
            </a:fld>
            <a:endParaRPr lang="en-150"/>
          </a:p>
        </p:txBody>
      </p:sp>
    </p:spTree>
    <p:extLst>
      <p:ext uri="{BB962C8B-B14F-4D97-AF65-F5344CB8AC3E}">
        <p14:creationId xmlns:p14="http://schemas.microsoft.com/office/powerpoint/2010/main" val="4132727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Customize examples as you wish, but here are some suggestions:</a:t>
            </a:r>
          </a:p>
          <a:p>
            <a:endParaRPr lang="lv-LV" dirty="0"/>
          </a:p>
          <a:p>
            <a:r>
              <a:rPr lang="lv-LV" dirty="0"/>
              <a:t>Bird: Art installation by Thomas Deininger. </a:t>
            </a:r>
            <a:r>
              <a:rPr lang="en-GB" b="0" i="0" dirty="0">
                <a:solidFill>
                  <a:srgbClr val="010101"/>
                </a:solidFill>
                <a:effectLst/>
                <a:highlight>
                  <a:srgbClr val="FFFFFF"/>
                </a:highlight>
                <a:latin typeface="Red Hat Text"/>
              </a:rPr>
              <a:t>His object assemblages are constructed from non-recyclable, non-biodegradable materials that pile up in landfills. Works like this provide a thoughtful response to mass consumerism.</a:t>
            </a:r>
            <a:endParaRPr lang="lv-LV" b="0" i="0" dirty="0">
              <a:solidFill>
                <a:srgbClr val="010101"/>
              </a:solidFill>
              <a:effectLst/>
              <a:highlight>
                <a:srgbClr val="FFFFFF"/>
              </a:highlight>
              <a:latin typeface="Red Hat Text"/>
            </a:endParaRPr>
          </a:p>
          <a:p>
            <a:endParaRPr lang="lv-LV" b="0" i="0" dirty="0">
              <a:solidFill>
                <a:srgbClr val="010101"/>
              </a:solidFill>
              <a:effectLst/>
              <a:highlight>
                <a:srgbClr val="FFFFFF"/>
              </a:highlight>
              <a:latin typeface="Red Hat Text"/>
            </a:endParaRPr>
          </a:p>
          <a:p>
            <a:r>
              <a:rPr lang="lv-LV" b="0" i="0" dirty="0">
                <a:solidFill>
                  <a:srgbClr val="010101"/>
                </a:solidFill>
                <a:effectLst/>
                <a:highlight>
                  <a:srgbClr val="FFFFFF"/>
                </a:highlight>
                <a:latin typeface="Red Hat Text"/>
              </a:rPr>
              <a:t>Circular Republic: </a:t>
            </a:r>
            <a:r>
              <a:rPr lang="lv-LV" b="0" i="0" dirty="0">
                <a:solidFill>
                  <a:srgbClr val="0A0A0A"/>
                </a:solidFill>
                <a:effectLst/>
                <a:highlight>
                  <a:srgbClr val="CCD9DF"/>
                </a:highlight>
                <a:latin typeface="Lucida Sans Unicode" panose="020B0602030504020204" pitchFamily="34" charset="0"/>
              </a:rPr>
              <a:t>E</a:t>
            </a:r>
            <a:r>
              <a:rPr lang="en-GB" b="0" i="0" dirty="0">
                <a:solidFill>
                  <a:srgbClr val="0A0A0A"/>
                </a:solidFill>
                <a:effectLst/>
                <a:highlight>
                  <a:srgbClr val="CCD9DF"/>
                </a:highlight>
                <a:latin typeface="Lucida Sans Unicode" panose="020B0602030504020204" pitchFamily="34" charset="0"/>
              </a:rPr>
              <a:t>vent designed to accelerate the circular transformation of our economy and bring together top speakers, opinion leaders and innovators in the field.</a:t>
            </a:r>
            <a:endParaRPr lang="lv-LV" b="0" i="0" dirty="0">
              <a:solidFill>
                <a:srgbClr val="0A0A0A"/>
              </a:solidFill>
              <a:effectLst/>
              <a:highlight>
                <a:srgbClr val="CCD9DF"/>
              </a:highlight>
              <a:latin typeface="Lucida Sans Unicode" panose="020B0602030504020204" pitchFamily="34" charset="0"/>
            </a:endParaRPr>
          </a:p>
          <a:p>
            <a:endParaRPr lang="lv-LV" b="0" i="0" dirty="0">
              <a:solidFill>
                <a:srgbClr val="0A0A0A"/>
              </a:solidFill>
              <a:effectLst/>
              <a:highlight>
                <a:srgbClr val="CCD9DF"/>
              </a:highlight>
              <a:latin typeface="Lucida Sans Unicode" panose="020B0602030504020204" pitchFamily="34" charset="0"/>
            </a:endParaRPr>
          </a:p>
          <a:p>
            <a:r>
              <a:rPr lang="lv-LV" b="0" i="0" dirty="0">
                <a:solidFill>
                  <a:srgbClr val="0A0A0A"/>
                </a:solidFill>
                <a:effectLst/>
                <a:highlight>
                  <a:srgbClr val="CCD9DF"/>
                </a:highlight>
                <a:latin typeface="Lucida Sans Unicode" panose="020B0602030504020204" pitchFamily="34" charset="0"/>
              </a:rPr>
              <a:t>Zero waste kids: children’s literature on zero waste. Illustrations on the topic to educate and inspire action. </a:t>
            </a:r>
            <a:endParaRPr lang="lv-LV" dirty="0"/>
          </a:p>
        </p:txBody>
      </p:sp>
      <p:sp>
        <p:nvSpPr>
          <p:cNvPr id="4" name="Slide Number Placeholder 3"/>
          <p:cNvSpPr>
            <a:spLocks noGrp="1"/>
          </p:cNvSpPr>
          <p:nvPr>
            <p:ph type="sldNum" sz="quarter" idx="5"/>
          </p:nvPr>
        </p:nvSpPr>
        <p:spPr/>
        <p:txBody>
          <a:bodyPr/>
          <a:lstStyle/>
          <a:p>
            <a:fld id="{1DC6CF7A-524B-43E9-89CE-511B43E4D7A2}" type="slidenum">
              <a:rPr lang="en-150" smtClean="0"/>
              <a:t>12</a:t>
            </a:fld>
            <a:endParaRPr lang="en-150"/>
          </a:p>
        </p:txBody>
      </p:sp>
    </p:spTree>
    <p:extLst>
      <p:ext uri="{BB962C8B-B14F-4D97-AF65-F5344CB8AC3E}">
        <p14:creationId xmlns:p14="http://schemas.microsoft.com/office/powerpoint/2010/main" val="415762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talk about the circular economy </a:t>
            </a:r>
            <a:r>
              <a:rPr lang="lv-LV" dirty="0"/>
              <a:t>you</a:t>
            </a:r>
            <a:r>
              <a:rPr lang="en-GB" dirty="0"/>
              <a:t> need to mention the linear economy first.</a:t>
            </a:r>
          </a:p>
          <a:p>
            <a:r>
              <a:rPr lang="en-GB" dirty="0"/>
              <a:t>In a linear economy, raw materials are being used to </a:t>
            </a:r>
            <a:r>
              <a:rPr lang="lv-LV" dirty="0"/>
              <a:t>turn</a:t>
            </a:r>
            <a:r>
              <a:rPr lang="en-GB" dirty="0"/>
              <a:t> an idea into a product, which is then being distributed to retailers</a:t>
            </a:r>
            <a:r>
              <a:rPr lang="lv-LV" dirty="0"/>
              <a:t>, bought and used by</a:t>
            </a:r>
            <a:r>
              <a:rPr lang="en-GB" dirty="0"/>
              <a:t> the consumer and </a:t>
            </a:r>
            <a:r>
              <a:rPr lang="lv-LV" dirty="0"/>
              <a:t>in the end, discarded</a:t>
            </a:r>
            <a:r>
              <a:rPr lang="en-GB" dirty="0"/>
              <a:t>. In a best case scenario, the item might be recycled, but if not, it will end up in</a:t>
            </a:r>
            <a:r>
              <a:rPr lang="lv-LV" dirty="0"/>
              <a:t> </a:t>
            </a:r>
            <a:r>
              <a:rPr lang="en-GB" dirty="0"/>
              <a:t>landfill. </a:t>
            </a:r>
          </a:p>
          <a:p>
            <a:r>
              <a:rPr lang="lv-LV" dirty="0"/>
              <a:t>In a linear economy, l</a:t>
            </a:r>
            <a:r>
              <a:rPr lang="en-GB" dirty="0" err="1"/>
              <a:t>ittle</a:t>
            </a:r>
            <a:r>
              <a:rPr lang="en-GB" dirty="0"/>
              <a:t> to no consideration goes into the durability of the product, its impact on nature, or its ability to be reused or recycled. </a:t>
            </a:r>
            <a:endParaRPr lang="en-150" dirty="0"/>
          </a:p>
        </p:txBody>
      </p:sp>
      <p:sp>
        <p:nvSpPr>
          <p:cNvPr id="4" name="Slide Number Placeholder 3"/>
          <p:cNvSpPr>
            <a:spLocks noGrp="1"/>
          </p:cNvSpPr>
          <p:nvPr>
            <p:ph type="sldNum" sz="quarter" idx="5"/>
          </p:nvPr>
        </p:nvSpPr>
        <p:spPr/>
        <p:txBody>
          <a:bodyPr/>
          <a:lstStyle/>
          <a:p>
            <a:fld id="{1DC6CF7A-524B-43E9-89CE-511B43E4D7A2}" type="slidenum">
              <a:rPr lang="en-150" smtClean="0"/>
              <a:t>3</a:t>
            </a:fld>
            <a:endParaRPr lang="en-150"/>
          </a:p>
        </p:txBody>
      </p:sp>
    </p:spTree>
    <p:extLst>
      <p:ext uri="{BB962C8B-B14F-4D97-AF65-F5344CB8AC3E}">
        <p14:creationId xmlns:p14="http://schemas.microsoft.com/office/powerpoint/2010/main" val="340924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circular economy you can still find some of the stages and elements included in a linear economy, however, the circular economy approach encourages us to be more mindful and intentional about production and consumption of products. The emphasis lies on </a:t>
            </a:r>
          </a:p>
          <a:p>
            <a:r>
              <a:rPr lang="en-GB" dirty="0"/>
              <a:t>- extending lifecycles of products and / or materials (so keeping products in use for as long as possible)</a:t>
            </a:r>
          </a:p>
          <a:p>
            <a:r>
              <a:rPr lang="en-GB" dirty="0"/>
              <a:t>- minimising waste and pollution</a:t>
            </a:r>
          </a:p>
          <a:p>
            <a:r>
              <a:rPr lang="en-GB" dirty="0"/>
              <a:t>- regenerating nature.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DC6CF7A-524B-43E9-89CE-511B43E4D7A2}" type="slidenum">
              <a:rPr lang="en-150" smtClean="0"/>
              <a:t>4</a:t>
            </a:fld>
            <a:endParaRPr lang="en-150"/>
          </a:p>
        </p:txBody>
      </p:sp>
    </p:spTree>
    <p:extLst>
      <p:ext uri="{BB962C8B-B14F-4D97-AF65-F5344CB8AC3E}">
        <p14:creationId xmlns:p14="http://schemas.microsoft.com/office/powerpoint/2010/main" val="424441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feel free to change, depending on the necessary emphasis!</a:t>
            </a:r>
          </a:p>
          <a:p>
            <a:endParaRPr lang="en-GB" dirty="0"/>
          </a:p>
          <a:p>
            <a:r>
              <a:rPr lang="lv-LV" dirty="0"/>
              <a:t>Sources:</a:t>
            </a:r>
          </a:p>
          <a:p>
            <a:r>
              <a:rPr lang="lv-LV" dirty="0"/>
              <a:t>11.5 – Eurostat - https://ec.europa.eu/eurostat/statistics-explained/index.php?title=Circular_economy_-_material_flows </a:t>
            </a:r>
            <a:endParaRPr lang="en-GB" dirty="0"/>
          </a:p>
          <a:p>
            <a:endParaRPr lang="en-GB" dirty="0"/>
          </a:p>
          <a:p>
            <a:r>
              <a:rPr lang="en-GB" dirty="0"/>
              <a:t>513: Eurostat - https://ec.europa.eu/eurostat/web/products-eurostat-news/w/ddn-20240208-2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2020: European Commission - https://environment.ec.europa.eu/strategy/circular-economy-action-plan_en</a:t>
            </a:r>
          </a:p>
          <a:p>
            <a:endParaRPr lang="en-GB" dirty="0"/>
          </a:p>
        </p:txBody>
      </p:sp>
      <p:sp>
        <p:nvSpPr>
          <p:cNvPr id="4" name="Slide Number Placeholder 3"/>
          <p:cNvSpPr>
            <a:spLocks noGrp="1"/>
          </p:cNvSpPr>
          <p:nvPr>
            <p:ph type="sldNum" sz="quarter" idx="5"/>
          </p:nvPr>
        </p:nvSpPr>
        <p:spPr/>
        <p:txBody>
          <a:bodyPr/>
          <a:lstStyle/>
          <a:p>
            <a:fld id="{1DC6CF7A-524B-43E9-89CE-511B43E4D7A2}" type="slidenum">
              <a:rPr lang="en-150" smtClean="0"/>
              <a:t>5</a:t>
            </a:fld>
            <a:endParaRPr lang="en-150"/>
          </a:p>
        </p:txBody>
      </p:sp>
    </p:spTree>
    <p:extLst>
      <p:ext uri="{BB962C8B-B14F-4D97-AF65-F5344CB8AC3E}">
        <p14:creationId xmlns:p14="http://schemas.microsoft.com/office/powerpoint/2010/main" val="147920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Sources:</a:t>
            </a:r>
          </a:p>
          <a:p>
            <a:r>
              <a:rPr lang="en-GB" dirty="0"/>
              <a:t>444 </a:t>
            </a:r>
            <a:r>
              <a:rPr lang="en-GB" dirty="0" err="1"/>
              <a:t>mio</a:t>
            </a:r>
            <a:r>
              <a:rPr lang="en-GB" dirty="0"/>
              <a:t> – EY: https://www.impforum.org/wp-content/uploads/2021/01/Rebuilding-Europe-EY-GESAC_Jan_2021.pdf</a:t>
            </a:r>
          </a:p>
          <a:p>
            <a:endParaRPr lang="en-GB" dirty="0"/>
          </a:p>
          <a:p>
            <a:r>
              <a:rPr lang="en-GB" dirty="0"/>
              <a:t>7.7 </a:t>
            </a:r>
            <a:r>
              <a:rPr lang="en-GB" dirty="0" err="1"/>
              <a:t>mio</a:t>
            </a:r>
            <a:r>
              <a:rPr lang="lv-LV" dirty="0"/>
              <a:t> and 3.8%</a:t>
            </a:r>
            <a:r>
              <a:rPr lang="en-GB" dirty="0"/>
              <a:t> – Eurostat https://ec.europa.eu/eurostat/statistics-explained/index.php?title=Culture_statistics_-_cultural_employment</a:t>
            </a:r>
            <a:r>
              <a:rPr lang="lv-LV" dirty="0"/>
              <a:t> // https://ec.europa.eu/eurostat/web/products-eurostat-news/w/ddn-20230824-1</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DC6CF7A-524B-43E9-89CE-511B43E4D7A2}" type="slidenum">
              <a:rPr lang="en-150" smtClean="0"/>
              <a:t>6</a:t>
            </a:fld>
            <a:endParaRPr lang="en-150"/>
          </a:p>
        </p:txBody>
      </p:sp>
    </p:spTree>
    <p:extLst>
      <p:ext uri="{BB962C8B-B14F-4D97-AF65-F5344CB8AC3E}">
        <p14:creationId xmlns:p14="http://schemas.microsoft.com/office/powerpoint/2010/main" val="3589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Additional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Local circular transition is widely acknowledged as the key first step towards a comprehensive circular economy, as it allows a “system change” that integrates the production and consumption side at manageable scale. In particular, the “dual role” of CCSI as facilitator of circular consumption and frontrunner for circular production may be </a:t>
            </a:r>
            <a:r>
              <a:rPr lang="en-US" sz="1200" dirty="0" err="1"/>
              <a:t>utilised</a:t>
            </a:r>
            <a:r>
              <a:rPr lang="en-US" sz="1200" dirty="0"/>
              <a:t>.</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CF7A-524B-43E9-89CE-511B43E4D7A2}" type="slidenum">
              <a:rPr kumimoji="0" lang="en-150"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15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36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User</a:t>
            </a:r>
            <a:br>
              <a:rPr lang="en-GB" dirty="0">
                <a:cs typeface="+mn-lt"/>
              </a:rPr>
            </a:br>
            <a:r>
              <a:rPr lang="en-GB" dirty="0"/>
              <a:t>CCSI creates products and services that comply with the principles of the circular economy and converts traditional business models to circular models. </a:t>
            </a:r>
            <a:endParaRPr lang="en-US" dirty="0"/>
          </a:p>
          <a:p>
            <a:r>
              <a:rPr lang="en-GB" dirty="0"/>
              <a:t>—&gt; e.g. festivals such as </a:t>
            </a:r>
            <a:r>
              <a:rPr lang="en-GB" dirty="0" err="1"/>
              <a:t>Waterkant</a:t>
            </a:r>
            <a:r>
              <a:rPr lang="en-GB" dirty="0"/>
              <a:t> Festival goes Zero Waste; or Cradle to Cradle printing companies  </a:t>
            </a:r>
          </a:p>
          <a:p>
            <a:br>
              <a:rPr lang="en-GB" dirty="0">
                <a:cs typeface="+mn-lt"/>
              </a:rPr>
            </a:br>
            <a:r>
              <a:rPr lang="en-GB" dirty="0"/>
              <a:t>2. Enabler</a:t>
            </a:r>
            <a:br>
              <a:rPr lang="en-GB" dirty="0">
                <a:cs typeface="+mn-lt"/>
              </a:rPr>
            </a:br>
            <a:r>
              <a:rPr lang="en-GB" dirty="0"/>
              <a:t>CCSI enables other industries to apply circular economy principles The design industry plays a particularly important role here. </a:t>
            </a:r>
            <a:endParaRPr lang="en-GB" dirty="0">
              <a:cs typeface="Calibri"/>
            </a:endParaRPr>
          </a:p>
          <a:p>
            <a:r>
              <a:rPr lang="en-GB" dirty="0"/>
              <a:t>—&gt; Innovation, re-design of processes, re-design of products and services, design, architects</a:t>
            </a:r>
            <a:br>
              <a:rPr lang="en-GB" dirty="0">
                <a:cs typeface="+mn-lt"/>
              </a:rPr>
            </a:br>
            <a:br>
              <a:rPr lang="en-GB" dirty="0">
                <a:cs typeface="+mn-lt"/>
              </a:rPr>
            </a:br>
            <a:r>
              <a:rPr lang="en-GB" dirty="0"/>
              <a:t>3.Multiplicator</a:t>
            </a:r>
            <a:br>
              <a:rPr lang="en-GB" dirty="0">
                <a:cs typeface="+mn-lt"/>
              </a:rPr>
            </a:br>
            <a:r>
              <a:rPr lang="en-GB" dirty="0"/>
              <a:t>Many submarkets (including the games, press, advertising, film and book markets) have a multiplier and mediator function and ensure that the circular economy is also more widely used in other areas. </a:t>
            </a:r>
            <a:endParaRPr lang="en-GB" dirty="0">
              <a:cs typeface="Calibri"/>
            </a:endParaRPr>
          </a:p>
          <a:p>
            <a:r>
              <a:rPr lang="en-GB" dirty="0"/>
              <a:t>—&gt; Storytelling, visualization, communication, culture, example setting</a:t>
            </a:r>
            <a:br>
              <a:rPr lang="en-GB" dirty="0">
                <a:cs typeface="+mn-lt"/>
              </a:rPr>
            </a:br>
            <a:r>
              <a:rPr lang="en-GB" dirty="0"/>
              <a:t> </a:t>
            </a:r>
            <a:br>
              <a:rPr lang="en-GB" dirty="0">
                <a:cs typeface="+mn-lt"/>
              </a:rPr>
            </a:br>
            <a:endParaRPr lang="en-GB" dirty="0">
              <a:cs typeface="Calibri" panose="020F0502020204030204"/>
            </a:endParaRPr>
          </a:p>
          <a:p>
            <a:endParaRPr lang="en-GB" dirty="0"/>
          </a:p>
          <a:p>
            <a:endParaRPr lang="en-GB" dirty="0"/>
          </a:p>
        </p:txBody>
      </p:sp>
      <p:sp>
        <p:nvSpPr>
          <p:cNvPr id="4" name="Slide Number Placeholder 3"/>
          <p:cNvSpPr>
            <a:spLocks noGrp="1"/>
          </p:cNvSpPr>
          <p:nvPr>
            <p:ph type="sldNum" sz="quarter" idx="5"/>
          </p:nvPr>
        </p:nvSpPr>
        <p:spPr/>
        <p:txBody>
          <a:bodyPr/>
          <a:lstStyle/>
          <a:p>
            <a:fld id="{1DC6CF7A-524B-43E9-89CE-511B43E4D7A2}" type="slidenum">
              <a:rPr lang="en-150" smtClean="0"/>
              <a:t>8</a:t>
            </a:fld>
            <a:endParaRPr lang="en-150"/>
          </a:p>
        </p:txBody>
      </p:sp>
    </p:spTree>
    <p:extLst>
      <p:ext uri="{BB962C8B-B14F-4D97-AF65-F5344CB8AC3E}">
        <p14:creationId xmlns:p14="http://schemas.microsoft.com/office/powerpoint/2010/main" val="56527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ptos" panose="020B0004020202020204" pitchFamily="34" charset="0"/>
                <a:cs typeface="Calibri"/>
              </a:rPr>
              <a:t> </a:t>
            </a:r>
            <a:r>
              <a:rPr lang="lv-LV" sz="1200" dirty="0">
                <a:latin typeface="Aptos" panose="020B0004020202020204" pitchFamily="34" charset="0"/>
                <a:cs typeface="Calibri"/>
              </a:rPr>
              <a:t>Some key considerations:</a:t>
            </a:r>
            <a:endParaRPr lang="en-GB" sz="1600" dirty="0">
              <a:latin typeface="Aptos" panose="020B0004020202020204" pitchFamily="34" charset="0"/>
              <a:cs typeface="Calibri"/>
            </a:endParaRPr>
          </a:p>
          <a:p>
            <a:r>
              <a:rPr lang="en-GB" sz="1200" b="1" dirty="0">
                <a:latin typeface="Aptos" panose="020B0004020202020204" pitchFamily="34" charset="0"/>
                <a:cs typeface="Calibri"/>
              </a:rPr>
              <a:t>Raw material: </a:t>
            </a:r>
            <a:r>
              <a:rPr lang="en-GB" sz="1200" dirty="0">
                <a:latin typeface="Aptos" panose="020B0004020202020204" pitchFamily="34" charset="0"/>
                <a:cs typeface="Calibri"/>
              </a:rPr>
              <a:t>what is the source material, and how can we extract it sustainably?</a:t>
            </a:r>
            <a:r>
              <a:rPr lang="lv-LV" sz="1200" dirty="0">
                <a:latin typeface="Aptos" panose="020B0004020202020204" pitchFamily="34" charset="0"/>
                <a:cs typeface="Calibri"/>
              </a:rPr>
              <a:t> Do we need to source new raw materials at all? Can we reuse instead?</a:t>
            </a:r>
            <a:endParaRPr lang="en-GB" sz="1200" dirty="0">
              <a:latin typeface="Aptos" panose="020B0004020202020204" pitchFamily="34" charset="0"/>
              <a:cs typeface="Calibri"/>
            </a:endParaRPr>
          </a:p>
          <a:p>
            <a:r>
              <a:rPr lang="en-GB" sz="1200" b="1" dirty="0">
                <a:latin typeface="Aptos" panose="020B0004020202020204" pitchFamily="34" charset="0"/>
                <a:cs typeface="Calibri"/>
              </a:rPr>
              <a:t>Product specifications: </a:t>
            </a:r>
            <a:r>
              <a:rPr lang="en-GB" sz="1200" dirty="0">
                <a:latin typeface="Aptos" panose="020B0004020202020204" pitchFamily="34" charset="0"/>
                <a:cs typeface="Calibri"/>
              </a:rPr>
              <a:t>is the product reusable, repairable and recyclable?</a:t>
            </a:r>
          </a:p>
          <a:p>
            <a:r>
              <a:rPr lang="en-GB" sz="1200" b="1" dirty="0">
                <a:latin typeface="Aptos" panose="020B0004020202020204" pitchFamily="34" charset="0"/>
                <a:cs typeface="Calibri"/>
              </a:rPr>
              <a:t>Manufacturing process: </a:t>
            </a:r>
            <a:r>
              <a:rPr lang="en-GB" sz="1200" dirty="0">
                <a:latin typeface="Aptos" panose="020B0004020202020204" pitchFamily="34" charset="0"/>
                <a:cs typeface="Calibri"/>
              </a:rPr>
              <a:t>is it energy-efficient, and does it generate any waste?</a:t>
            </a:r>
            <a:r>
              <a:rPr lang="lv-LV" sz="1200" dirty="0">
                <a:latin typeface="Aptos" panose="020B0004020202020204" pitchFamily="34" charset="0"/>
                <a:cs typeface="Calibri"/>
              </a:rPr>
              <a:t> Is packaging really needed?</a:t>
            </a:r>
            <a:endParaRPr lang="en-GB" sz="1200" dirty="0">
              <a:latin typeface="Aptos" panose="020B0004020202020204" pitchFamily="34" charset="0"/>
              <a:cs typeface="Calibri"/>
            </a:endParaRPr>
          </a:p>
          <a:p>
            <a:r>
              <a:rPr lang="en-GB" sz="1200" b="1" dirty="0">
                <a:latin typeface="Aptos" panose="020B0004020202020204" pitchFamily="34" charset="0"/>
                <a:cs typeface="Calibri"/>
              </a:rPr>
              <a:t>Distribution and use: </a:t>
            </a:r>
            <a:r>
              <a:rPr lang="en-GB" sz="1200" dirty="0">
                <a:latin typeface="Aptos" panose="020B0004020202020204" pitchFamily="34" charset="0"/>
                <a:cs typeface="Calibri"/>
              </a:rPr>
              <a:t>How much energy does it take to deliver and use the product/service? Where does this energy come from?</a:t>
            </a:r>
          </a:p>
          <a:p>
            <a:r>
              <a:rPr lang="en-GB" sz="1200" b="1" dirty="0">
                <a:latin typeface="Aptos" panose="020B0004020202020204" pitchFamily="34" charset="0"/>
                <a:cs typeface="Calibri"/>
              </a:rPr>
              <a:t>Disposal: </a:t>
            </a:r>
            <a:r>
              <a:rPr lang="en-GB" sz="1200" dirty="0">
                <a:latin typeface="Aptos" panose="020B0004020202020204" pitchFamily="34" charset="0"/>
                <a:cs typeface="Calibri"/>
              </a:rPr>
              <a:t>Can the product be dismantled? Can we use the parts as-is in the manufacturing process again? Can we return the raw materials to the earth?</a:t>
            </a:r>
            <a:endParaRPr lang="en-150" sz="1200" dirty="0">
              <a:latin typeface="Aptos" panose="020B0004020202020204" pitchFamily="34" charset="0"/>
              <a:cs typeface="Calibri"/>
            </a:endParaRPr>
          </a:p>
          <a:p>
            <a:endParaRPr lang="en-GB" dirty="0"/>
          </a:p>
        </p:txBody>
      </p:sp>
      <p:sp>
        <p:nvSpPr>
          <p:cNvPr id="4" name="Slide Number Placeholder 3"/>
          <p:cNvSpPr>
            <a:spLocks noGrp="1"/>
          </p:cNvSpPr>
          <p:nvPr>
            <p:ph type="sldNum" sz="quarter" idx="5"/>
          </p:nvPr>
        </p:nvSpPr>
        <p:spPr/>
        <p:txBody>
          <a:bodyPr/>
          <a:lstStyle/>
          <a:p>
            <a:fld id="{1DC6CF7A-524B-43E9-89CE-511B43E4D7A2}" type="slidenum">
              <a:rPr lang="en-150" smtClean="0"/>
              <a:t>9</a:t>
            </a:fld>
            <a:endParaRPr lang="en-150"/>
          </a:p>
        </p:txBody>
      </p:sp>
    </p:spTree>
    <p:extLst>
      <p:ext uri="{BB962C8B-B14F-4D97-AF65-F5344CB8AC3E}">
        <p14:creationId xmlns:p14="http://schemas.microsoft.com/office/powerpoint/2010/main" val="375534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Customize examples as you wish, but here are some suggestions:</a:t>
            </a:r>
          </a:p>
          <a:p>
            <a:endParaRPr lang="lv-LV" dirty="0"/>
          </a:p>
          <a:p>
            <a:r>
              <a:rPr lang="lv-LV" dirty="0"/>
              <a:t>Headphones: headphone subscription service with free repairs and easily replaceable parts. Once no longer needed, they are returned, and either re-used or dismantled in a safe and sustainble way to minimize eletronic waste. More info: https://repeat.audio/en/</a:t>
            </a:r>
            <a:endParaRPr lang="en-GB" dirty="0"/>
          </a:p>
          <a:p>
            <a:endParaRPr lang="lv-LV" dirty="0"/>
          </a:p>
          <a:p>
            <a:r>
              <a:rPr lang="lv-LV" dirty="0"/>
              <a:t>Mobile phone: Modular and repairable design. More info: https://www.fairphone.com/ </a:t>
            </a:r>
          </a:p>
          <a:p>
            <a:endParaRPr lang="lv-LV" dirty="0"/>
          </a:p>
          <a:p>
            <a:r>
              <a:rPr lang="lv-LV" dirty="0"/>
              <a:t>Hat: made of deadstock materials. More info: https://joanieclothing.com/the-edit/deadstock.html</a:t>
            </a:r>
          </a:p>
          <a:p>
            <a:endParaRPr lang="lv-LV" dirty="0"/>
          </a:p>
          <a:p>
            <a:r>
              <a:rPr lang="lv-LV" dirty="0"/>
              <a:t>Building: </a:t>
            </a:r>
            <a:r>
              <a:rPr lang="lv-LV" b="0" i="0" dirty="0">
                <a:solidFill>
                  <a:srgbClr val="5F5046"/>
                </a:solidFill>
                <a:effectLst/>
                <a:highlight>
                  <a:srgbClr val="FFFFFF"/>
                </a:highlight>
                <a:latin typeface="HCo Gotham"/>
              </a:rPr>
              <a:t>Example from Switzerland. The building </a:t>
            </a:r>
            <a:r>
              <a:rPr lang="en-GB" b="0" i="0" dirty="0">
                <a:solidFill>
                  <a:srgbClr val="5F5046"/>
                </a:solidFill>
                <a:effectLst/>
                <a:highlight>
                  <a:srgbClr val="FFFFFF"/>
                </a:highlight>
                <a:latin typeface="HCo Gotham"/>
              </a:rPr>
              <a:t>reuses an existing warehouse, inclusive of a new 3-storey superelevation. The newly designed portions incorporate salvaged construction and demolition waste, and recycled building materials.</a:t>
            </a:r>
            <a:r>
              <a:rPr lang="lv-LV" b="0" i="0" dirty="0">
                <a:solidFill>
                  <a:srgbClr val="5F5046"/>
                </a:solidFill>
                <a:effectLst/>
                <a:highlight>
                  <a:srgbClr val="FFFFFF"/>
                </a:highlight>
                <a:latin typeface="HCo Gotham"/>
              </a:rPr>
              <a:t> More info: https://www.archdaily.com/968958/k118-kopfbau-halle-118-hauburo-in-situ</a:t>
            </a:r>
            <a:r>
              <a:rPr lang="en-GB" b="0" i="0" dirty="0">
                <a:solidFill>
                  <a:srgbClr val="5F5046"/>
                </a:solidFill>
                <a:effectLst/>
                <a:highlight>
                  <a:srgbClr val="FFFFFF"/>
                </a:highlight>
                <a:latin typeface="HCo Gotham"/>
              </a:rPr>
              <a:t> </a:t>
            </a:r>
            <a:endParaRPr lang="en-GB" dirty="0"/>
          </a:p>
        </p:txBody>
      </p:sp>
      <p:sp>
        <p:nvSpPr>
          <p:cNvPr id="4" name="Slide Number Placeholder 3"/>
          <p:cNvSpPr>
            <a:spLocks noGrp="1"/>
          </p:cNvSpPr>
          <p:nvPr>
            <p:ph type="sldNum" sz="quarter" idx="5"/>
          </p:nvPr>
        </p:nvSpPr>
        <p:spPr/>
        <p:txBody>
          <a:bodyPr/>
          <a:lstStyle/>
          <a:p>
            <a:fld id="{1DC6CF7A-524B-43E9-89CE-511B43E4D7A2}" type="slidenum">
              <a:rPr lang="en-150" smtClean="0"/>
              <a:t>10</a:t>
            </a:fld>
            <a:endParaRPr lang="en-150"/>
          </a:p>
        </p:txBody>
      </p:sp>
    </p:spTree>
    <p:extLst>
      <p:ext uri="{BB962C8B-B14F-4D97-AF65-F5344CB8AC3E}">
        <p14:creationId xmlns:p14="http://schemas.microsoft.com/office/powerpoint/2010/main" val="301562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84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no Standard titl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83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y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77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endParaRPr lang="de-AT" dirty="0"/>
          </a:p>
        </p:txBody>
      </p:sp>
    </p:spTree>
    <p:extLst>
      <p:ext uri="{BB962C8B-B14F-4D97-AF65-F5344CB8AC3E}">
        <p14:creationId xmlns:p14="http://schemas.microsoft.com/office/powerpoint/2010/main" val="102532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A3C3-0B10-74D6-B4B2-1ABDF7F3C5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150"/>
          </a:p>
        </p:txBody>
      </p:sp>
      <p:sp>
        <p:nvSpPr>
          <p:cNvPr id="3" name="Subtitle 2">
            <a:extLst>
              <a:ext uri="{FF2B5EF4-FFF2-40B4-BE49-F238E27FC236}">
                <a16:creationId xmlns:a16="http://schemas.microsoft.com/office/drawing/2014/main" id="{97A152C2-CD55-99F8-0CC2-04AFE3BCB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150"/>
          </a:p>
        </p:txBody>
      </p:sp>
      <p:sp>
        <p:nvSpPr>
          <p:cNvPr id="4" name="Date Placeholder 3">
            <a:extLst>
              <a:ext uri="{FF2B5EF4-FFF2-40B4-BE49-F238E27FC236}">
                <a16:creationId xmlns:a16="http://schemas.microsoft.com/office/drawing/2014/main" id="{C80F9247-ADA6-7036-677B-3A874738CE1F}"/>
              </a:ext>
            </a:extLst>
          </p:cNvPr>
          <p:cNvSpPr>
            <a:spLocks noGrp="1"/>
          </p:cNvSpPr>
          <p:nvPr>
            <p:ph type="dt" sz="half" idx="10"/>
          </p:nvPr>
        </p:nvSpPr>
        <p:spPr/>
        <p:txBody>
          <a:bodyPr/>
          <a:lstStyle/>
          <a:p>
            <a:fld id="{0862DE1F-F6FA-4989-91BA-3140B1C8CE33}" type="datetimeFigureOut">
              <a:rPr lang="en-150" smtClean="0"/>
              <a:t>03/29/2025</a:t>
            </a:fld>
            <a:endParaRPr lang="en-150"/>
          </a:p>
        </p:txBody>
      </p:sp>
      <p:sp>
        <p:nvSpPr>
          <p:cNvPr id="5" name="Footer Placeholder 4">
            <a:extLst>
              <a:ext uri="{FF2B5EF4-FFF2-40B4-BE49-F238E27FC236}">
                <a16:creationId xmlns:a16="http://schemas.microsoft.com/office/drawing/2014/main" id="{D7FB6DBF-9296-08B3-2C87-973715D4BDBF}"/>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DABE8C7E-1719-E90D-B9BF-5A4729CC897B}"/>
              </a:ext>
            </a:extLst>
          </p:cNvPr>
          <p:cNvSpPr>
            <a:spLocks noGrp="1"/>
          </p:cNvSpPr>
          <p:nvPr>
            <p:ph type="sldNum" sz="quarter" idx="12"/>
          </p:nvPr>
        </p:nvSpPr>
        <p:spPr/>
        <p:txBody>
          <a:bodyPr/>
          <a:lstStyle/>
          <a:p>
            <a:fld id="{BA93C0EC-EDD2-4A70-8A92-121D435425BA}" type="slidenum">
              <a:rPr lang="en-150" smtClean="0"/>
              <a:t>‹#›</a:t>
            </a:fld>
            <a:endParaRPr lang="en-150"/>
          </a:p>
        </p:txBody>
      </p:sp>
    </p:spTree>
    <p:extLst>
      <p:ext uri="{BB962C8B-B14F-4D97-AF65-F5344CB8AC3E}">
        <p14:creationId xmlns:p14="http://schemas.microsoft.com/office/powerpoint/2010/main" val="236369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text/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a:t>
            </a:r>
            <a:r>
              <a:rPr lang="de-DE" dirty="0"/>
              <a:t>t</a:t>
            </a:r>
            <a:r>
              <a:rPr lang="pl-PL" dirty="0"/>
              <a:t>itle</a:t>
            </a:r>
            <a:r>
              <a:rPr lang="de-DE" dirty="0"/>
              <a:t>.</a:t>
            </a:r>
            <a:endParaRPr lang="de-AT" dirty="0"/>
          </a:p>
        </p:txBody>
      </p:sp>
      <p:sp>
        <p:nvSpPr>
          <p:cNvPr id="11" name="Textplatzhalter 2"/>
          <p:cNvSpPr>
            <a:spLocks noGrp="1"/>
          </p:cNvSpPr>
          <p:nvPr>
            <p:ph type="body" sz="quarter" idx="25" hasCustomPrompt="1"/>
          </p:nvPr>
        </p:nvSpPr>
        <p:spPr>
          <a:xfrm>
            <a:off x="533852" y="1408327"/>
            <a:ext cx="8989855" cy="553998"/>
          </a:xfrm>
          <a:prstGeom prst="rect">
            <a:avLst/>
          </a:prstGeom>
        </p:spPr>
        <p:txBody>
          <a:bodyPr>
            <a:noAutofit/>
          </a:bodyPr>
          <a:lstStyle>
            <a:lvl1pPr>
              <a:defRPr sz="3600">
                <a:solidFill>
                  <a:srgbClr val="007BB2"/>
                </a:solidFill>
              </a:defRPr>
            </a:lvl1pPr>
          </a:lstStyle>
          <a:p>
            <a:pPr lvl="0"/>
            <a:r>
              <a:rPr lang="pl-PL" dirty="0"/>
              <a:t>Subheadline</a:t>
            </a:r>
            <a:endParaRPr lang="de-DE" dirty="0"/>
          </a:p>
        </p:txBody>
      </p:sp>
      <p:sp>
        <p:nvSpPr>
          <p:cNvPr id="12" name="Textplatzhalter 6"/>
          <p:cNvSpPr>
            <a:spLocks noGrp="1"/>
          </p:cNvSpPr>
          <p:nvPr>
            <p:ph type="body" sz="quarter" idx="27" hasCustomPrompt="1"/>
          </p:nvPr>
        </p:nvSpPr>
        <p:spPr>
          <a:xfrm>
            <a:off x="533851" y="2098303"/>
            <a:ext cx="11284010" cy="3829799"/>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a:t>
            </a:r>
          </a:p>
        </p:txBody>
      </p:sp>
    </p:spTree>
    <p:extLst>
      <p:ext uri="{BB962C8B-B14F-4D97-AF65-F5344CB8AC3E}">
        <p14:creationId xmlns:p14="http://schemas.microsoft.com/office/powerpoint/2010/main" val="391526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with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title.</a:t>
            </a:r>
            <a:endParaRPr lang="de-AT" dirty="0"/>
          </a:p>
        </p:txBody>
      </p:sp>
    </p:spTree>
    <p:extLst>
      <p:ext uri="{BB962C8B-B14F-4D97-AF65-F5344CB8AC3E}">
        <p14:creationId xmlns:p14="http://schemas.microsoft.com/office/powerpoint/2010/main" val="15815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A3C3-0B10-74D6-B4B2-1ABDF7F3C5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150"/>
          </a:p>
        </p:txBody>
      </p:sp>
      <p:sp>
        <p:nvSpPr>
          <p:cNvPr id="3" name="Subtitle 2">
            <a:extLst>
              <a:ext uri="{FF2B5EF4-FFF2-40B4-BE49-F238E27FC236}">
                <a16:creationId xmlns:a16="http://schemas.microsoft.com/office/drawing/2014/main" id="{97A152C2-CD55-99F8-0CC2-04AFE3BCB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150"/>
          </a:p>
        </p:txBody>
      </p:sp>
      <p:sp>
        <p:nvSpPr>
          <p:cNvPr id="4" name="Date Placeholder 3">
            <a:extLst>
              <a:ext uri="{FF2B5EF4-FFF2-40B4-BE49-F238E27FC236}">
                <a16:creationId xmlns:a16="http://schemas.microsoft.com/office/drawing/2014/main" id="{C80F9247-ADA6-7036-677B-3A874738CE1F}"/>
              </a:ext>
            </a:extLst>
          </p:cNvPr>
          <p:cNvSpPr>
            <a:spLocks noGrp="1"/>
          </p:cNvSpPr>
          <p:nvPr>
            <p:ph type="dt" sz="half" idx="10"/>
          </p:nvPr>
        </p:nvSpPr>
        <p:spPr/>
        <p:txBody>
          <a:bodyPr/>
          <a:lstStyle/>
          <a:p>
            <a:fld id="{0862DE1F-F6FA-4989-91BA-3140B1C8CE33}" type="datetimeFigureOut">
              <a:rPr lang="en-150" smtClean="0"/>
              <a:t>03/29/2025</a:t>
            </a:fld>
            <a:endParaRPr lang="en-150"/>
          </a:p>
        </p:txBody>
      </p:sp>
      <p:sp>
        <p:nvSpPr>
          <p:cNvPr id="5" name="Footer Placeholder 4">
            <a:extLst>
              <a:ext uri="{FF2B5EF4-FFF2-40B4-BE49-F238E27FC236}">
                <a16:creationId xmlns:a16="http://schemas.microsoft.com/office/drawing/2014/main" id="{D7FB6DBF-9296-08B3-2C87-973715D4BDBF}"/>
              </a:ext>
            </a:extLst>
          </p:cNvPr>
          <p:cNvSpPr>
            <a:spLocks noGrp="1"/>
          </p:cNvSpPr>
          <p:nvPr>
            <p:ph type="ftr" sz="quarter" idx="11"/>
          </p:nvPr>
        </p:nvSpPr>
        <p:spPr/>
        <p:txBody>
          <a:bodyPr/>
          <a:lstStyle/>
          <a:p>
            <a:endParaRPr lang="en-150"/>
          </a:p>
        </p:txBody>
      </p:sp>
      <p:sp>
        <p:nvSpPr>
          <p:cNvPr id="6" name="Slide Number Placeholder 5">
            <a:extLst>
              <a:ext uri="{FF2B5EF4-FFF2-40B4-BE49-F238E27FC236}">
                <a16:creationId xmlns:a16="http://schemas.microsoft.com/office/drawing/2014/main" id="{DABE8C7E-1719-E90D-B9BF-5A4729CC897B}"/>
              </a:ext>
            </a:extLst>
          </p:cNvPr>
          <p:cNvSpPr>
            <a:spLocks noGrp="1"/>
          </p:cNvSpPr>
          <p:nvPr>
            <p:ph type="sldNum" sz="quarter" idx="12"/>
          </p:nvPr>
        </p:nvSpPr>
        <p:spPr/>
        <p:txBody>
          <a:bodyPr/>
          <a:lstStyle/>
          <a:p>
            <a:fld id="{BA93C0EC-EDD2-4A70-8A92-121D435425BA}" type="slidenum">
              <a:rPr lang="en-150" smtClean="0"/>
              <a:t>‹#›</a:t>
            </a:fld>
            <a:endParaRPr lang="en-150"/>
          </a:p>
        </p:txBody>
      </p:sp>
    </p:spTree>
    <p:extLst>
      <p:ext uri="{BB962C8B-B14F-4D97-AF65-F5344CB8AC3E}">
        <p14:creationId xmlns:p14="http://schemas.microsoft.com/office/powerpoint/2010/main" val="288130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1 pic">
    <p:spTree>
      <p:nvGrpSpPr>
        <p:cNvPr id="1" name=""/>
        <p:cNvGrpSpPr/>
        <p:nvPr/>
      </p:nvGrpSpPr>
      <p:grpSpPr>
        <a:xfrm>
          <a:off x="0" y="0"/>
          <a:ext cx="0" cy="0"/>
          <a:chOff x="0" y="0"/>
          <a:chExt cx="0" cy="0"/>
        </a:xfrm>
      </p:grpSpPr>
      <p:sp>
        <p:nvSpPr>
          <p:cNvPr id="55" name="Rectangle 2"/>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Bildplatzhalter 3"/>
          <p:cNvSpPr>
            <a:spLocks noGrp="1"/>
          </p:cNvSpPr>
          <p:nvPr>
            <p:ph type="pic" sz="quarter" idx="24"/>
          </p:nvPr>
        </p:nvSpPr>
        <p:spPr>
          <a:xfrm>
            <a:off x="0" y="0"/>
            <a:ext cx="5354664" cy="6858000"/>
          </a:xfrm>
          <a:prstGeom prst="rect">
            <a:avLst/>
          </a:prstGeom>
        </p:spPr>
        <p:txBody>
          <a:bodyPr/>
          <a:lstStyle/>
          <a:p>
            <a:endParaRPr lang="de-AT"/>
          </a:p>
        </p:txBody>
      </p:sp>
      <p:sp>
        <p:nvSpPr>
          <p:cNvPr id="3" name="Textplatzhalter 2"/>
          <p:cNvSpPr>
            <a:spLocks noGrp="1"/>
          </p:cNvSpPr>
          <p:nvPr>
            <p:ph type="body" sz="quarter" idx="25" hasCustomPrompt="1"/>
          </p:nvPr>
        </p:nvSpPr>
        <p:spPr>
          <a:xfrm>
            <a:off x="5826524" y="1879460"/>
            <a:ext cx="4669622" cy="944563"/>
          </a:xfrm>
          <a:prstGeom prst="rect">
            <a:avLst/>
          </a:prstGeom>
        </p:spPr>
        <p:txBody>
          <a:bodyPr>
            <a:noAutofit/>
          </a:bodyPr>
          <a:lstStyle>
            <a:lvl1pPr>
              <a:defRPr sz="4400">
                <a:solidFill>
                  <a:srgbClr val="5C8064"/>
                </a:solidFill>
              </a:defRPr>
            </a:lvl1pPr>
          </a:lstStyle>
          <a:p>
            <a:pPr lvl="0"/>
            <a:r>
              <a:rPr lang="de-DE" dirty="0"/>
              <a:t>Standard Title.</a:t>
            </a:r>
          </a:p>
        </p:txBody>
      </p:sp>
      <p:sp>
        <p:nvSpPr>
          <p:cNvPr id="22" name="Textplatzhalter 2"/>
          <p:cNvSpPr>
            <a:spLocks noGrp="1"/>
          </p:cNvSpPr>
          <p:nvPr>
            <p:ph type="body" sz="quarter" idx="26" hasCustomPrompt="1"/>
          </p:nvPr>
        </p:nvSpPr>
        <p:spPr>
          <a:xfrm>
            <a:off x="5826125" y="2611920"/>
            <a:ext cx="4670021" cy="944563"/>
          </a:xfrm>
          <a:prstGeom prst="rect">
            <a:avLst/>
          </a:prstGeom>
        </p:spPr>
        <p:txBody>
          <a:bodyPr>
            <a:noAutofit/>
          </a:bodyPr>
          <a:lstStyle>
            <a:lvl1pPr>
              <a:defRPr sz="2400" baseline="0">
                <a:solidFill>
                  <a:srgbClr val="007BB2"/>
                </a:solidFill>
              </a:defRPr>
            </a:lvl1pPr>
          </a:lstStyle>
          <a:p>
            <a:pPr lvl="0"/>
            <a:r>
              <a:rPr lang="de-DE" dirty="0"/>
              <a:t>Chapter </a:t>
            </a:r>
            <a:r>
              <a:rPr lang="de-DE" dirty="0" err="1"/>
              <a:t>intro</a:t>
            </a:r>
            <a:r>
              <a:rPr lang="de-DE" dirty="0"/>
              <a:t>, </a:t>
            </a:r>
            <a:r>
              <a:rPr lang="de-DE" dirty="0" err="1"/>
              <a:t>or</a:t>
            </a:r>
            <a:r>
              <a:rPr lang="de-DE" dirty="0"/>
              <a:t> </a:t>
            </a:r>
            <a:r>
              <a:rPr lang="de-DE" dirty="0" err="1"/>
              <a:t>else</a:t>
            </a:r>
            <a:r>
              <a:rPr lang="de-DE" dirty="0"/>
              <a:t>.</a:t>
            </a:r>
          </a:p>
        </p:txBody>
      </p:sp>
      <p:sp>
        <p:nvSpPr>
          <p:cNvPr id="7" name="Textplatzhalter 6"/>
          <p:cNvSpPr>
            <a:spLocks noGrp="1"/>
          </p:cNvSpPr>
          <p:nvPr>
            <p:ph type="body" sz="quarter" idx="27" hasCustomPrompt="1"/>
          </p:nvPr>
        </p:nvSpPr>
        <p:spPr>
          <a:xfrm>
            <a:off x="5826125" y="3211513"/>
            <a:ext cx="5994400" cy="1538287"/>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p>
        </p:txBody>
      </p:sp>
      <p:sp>
        <p:nvSpPr>
          <p:cNvPr id="12" name="Textplatzhalter 2"/>
          <p:cNvSpPr>
            <a:spLocks noGrp="1"/>
          </p:cNvSpPr>
          <p:nvPr>
            <p:ph type="body" sz="quarter" idx="28" hasCustomPrompt="1"/>
          </p:nvPr>
        </p:nvSpPr>
        <p:spPr>
          <a:xfrm>
            <a:off x="106363" y="6498077"/>
            <a:ext cx="3156091" cy="258323"/>
          </a:xfrm>
          <a:prstGeom prst="rect">
            <a:avLst/>
          </a:prstGeom>
        </p:spPr>
        <p:txBody>
          <a:bodyPr/>
          <a:lstStyle>
            <a:lvl1pPr>
              <a:defRPr lang="de-AT" sz="1100" b="0" i="0" baseline="0" smtClean="0">
                <a:solidFill>
                  <a:schemeClr val="bg1"/>
                </a:solidFill>
                <a:effectLst/>
              </a:defRPr>
            </a:lvl1pPr>
          </a:lstStyle>
          <a:p>
            <a:pPr lvl="0"/>
            <a:r>
              <a:rPr lang="de-DE" dirty="0"/>
              <a:t>Copyright Info</a:t>
            </a:r>
          </a:p>
        </p:txBody>
      </p:sp>
    </p:spTree>
    <p:extLst>
      <p:ext uri="{BB962C8B-B14F-4D97-AF65-F5344CB8AC3E}">
        <p14:creationId xmlns:p14="http://schemas.microsoft.com/office/powerpoint/2010/main" val="279670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text/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a:t>
            </a:r>
            <a:r>
              <a:rPr lang="de-DE" dirty="0"/>
              <a:t>t</a:t>
            </a:r>
            <a:r>
              <a:rPr lang="pl-PL" dirty="0"/>
              <a:t>itle</a:t>
            </a:r>
            <a:r>
              <a:rPr lang="de-DE" dirty="0"/>
              <a:t>.</a:t>
            </a:r>
            <a:endParaRPr lang="de-AT" dirty="0"/>
          </a:p>
        </p:txBody>
      </p:sp>
      <p:sp>
        <p:nvSpPr>
          <p:cNvPr id="11" name="Textplatzhalter 2"/>
          <p:cNvSpPr>
            <a:spLocks noGrp="1"/>
          </p:cNvSpPr>
          <p:nvPr>
            <p:ph type="body" sz="quarter" idx="25" hasCustomPrompt="1"/>
          </p:nvPr>
        </p:nvSpPr>
        <p:spPr>
          <a:xfrm>
            <a:off x="533852" y="1408327"/>
            <a:ext cx="8989855" cy="553998"/>
          </a:xfrm>
          <a:prstGeom prst="rect">
            <a:avLst/>
          </a:prstGeom>
        </p:spPr>
        <p:txBody>
          <a:bodyPr>
            <a:noAutofit/>
          </a:bodyPr>
          <a:lstStyle>
            <a:lvl1pPr>
              <a:defRPr sz="3600">
                <a:solidFill>
                  <a:srgbClr val="007BB2"/>
                </a:solidFill>
              </a:defRPr>
            </a:lvl1pPr>
          </a:lstStyle>
          <a:p>
            <a:pPr lvl="0"/>
            <a:r>
              <a:rPr lang="pl-PL" dirty="0"/>
              <a:t>Subheadline</a:t>
            </a:r>
            <a:endParaRPr lang="de-DE" dirty="0"/>
          </a:p>
        </p:txBody>
      </p:sp>
      <p:sp>
        <p:nvSpPr>
          <p:cNvPr id="12" name="Textplatzhalter 6"/>
          <p:cNvSpPr>
            <a:spLocks noGrp="1"/>
          </p:cNvSpPr>
          <p:nvPr>
            <p:ph type="body" sz="quarter" idx="27" hasCustomPrompt="1"/>
          </p:nvPr>
        </p:nvSpPr>
        <p:spPr>
          <a:xfrm>
            <a:off x="533851" y="2098303"/>
            <a:ext cx="11284010" cy="3829799"/>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a:t>
            </a:r>
          </a:p>
        </p:txBody>
      </p:sp>
    </p:spTree>
    <p:extLst>
      <p:ext uri="{BB962C8B-B14F-4D97-AF65-F5344CB8AC3E}">
        <p14:creationId xmlns:p14="http://schemas.microsoft.com/office/powerpoint/2010/main" val="64127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3" name="Grafik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11282" y="1238287"/>
            <a:ext cx="2169437" cy="1145879"/>
          </a:xfrm>
          <a:prstGeom prst="rect">
            <a:avLst/>
          </a:prstGeom>
        </p:spPr>
      </p:pic>
      <p:sp>
        <p:nvSpPr>
          <p:cNvPr id="5" name="Textplatzhalter 4"/>
          <p:cNvSpPr>
            <a:spLocks noGrp="1"/>
          </p:cNvSpPr>
          <p:nvPr>
            <p:ph type="body" sz="quarter" idx="10" hasCustomPrompt="1"/>
          </p:nvPr>
        </p:nvSpPr>
        <p:spPr>
          <a:xfrm>
            <a:off x="955858" y="3407313"/>
            <a:ext cx="10319159" cy="1688132"/>
          </a:xfrm>
          <a:prstGeom prst="rect">
            <a:avLst/>
          </a:prstGeom>
        </p:spPr>
        <p:txBody>
          <a:bodyPr/>
          <a:lstStyle>
            <a:lvl1pPr algn="ctr">
              <a:defRPr sz="4400">
                <a:solidFill>
                  <a:srgbClr val="004E84"/>
                </a:solidFill>
              </a:defRPr>
            </a:lvl1pPr>
          </a:lstStyle>
          <a:p>
            <a:pPr lvl="0"/>
            <a:r>
              <a:rPr lang="de-DE" dirty="0"/>
              <a:t>„</a:t>
            </a:r>
            <a:r>
              <a:rPr lang="de-DE" dirty="0" err="1"/>
              <a:t>Opportunity</a:t>
            </a:r>
            <a:r>
              <a:rPr lang="de-DE" dirty="0"/>
              <a:t> </a:t>
            </a:r>
            <a:r>
              <a:rPr lang="de-DE" dirty="0" err="1"/>
              <a:t>is</a:t>
            </a:r>
            <a:r>
              <a:rPr lang="de-DE" dirty="0"/>
              <a:t> </a:t>
            </a:r>
            <a:r>
              <a:rPr lang="de-DE" dirty="0" err="1"/>
              <a:t>missed</a:t>
            </a:r>
            <a:r>
              <a:rPr lang="de-DE" dirty="0"/>
              <a:t> </a:t>
            </a:r>
            <a:r>
              <a:rPr lang="de-DE" dirty="0" err="1"/>
              <a:t>by</a:t>
            </a:r>
            <a:r>
              <a:rPr lang="de-DE" dirty="0"/>
              <a:t> </a:t>
            </a:r>
            <a:r>
              <a:rPr lang="de-DE" dirty="0" err="1"/>
              <a:t>most</a:t>
            </a:r>
            <a:r>
              <a:rPr lang="de-DE" dirty="0"/>
              <a:t> </a:t>
            </a:r>
            <a:r>
              <a:rPr lang="de-DE" dirty="0" err="1"/>
              <a:t>people</a:t>
            </a:r>
            <a:r>
              <a:rPr lang="de-DE" dirty="0"/>
              <a:t> </a:t>
            </a:r>
            <a:r>
              <a:rPr lang="de-DE" dirty="0" err="1"/>
              <a:t>because</a:t>
            </a:r>
            <a:r>
              <a:rPr lang="de-DE" dirty="0"/>
              <a:t> </a:t>
            </a:r>
            <a:r>
              <a:rPr lang="de-DE" dirty="0" err="1"/>
              <a:t>it</a:t>
            </a:r>
            <a:r>
              <a:rPr lang="de-DE" dirty="0"/>
              <a:t> </a:t>
            </a:r>
            <a:r>
              <a:rPr lang="de-DE" dirty="0" err="1"/>
              <a:t>is</a:t>
            </a:r>
            <a:r>
              <a:rPr lang="de-DE" dirty="0"/>
              <a:t> </a:t>
            </a:r>
            <a:r>
              <a:rPr lang="de-DE" dirty="0" err="1"/>
              <a:t>dressed</a:t>
            </a:r>
            <a:r>
              <a:rPr lang="de-DE" dirty="0"/>
              <a:t> in </a:t>
            </a:r>
            <a:r>
              <a:rPr lang="de-DE" dirty="0" err="1"/>
              <a:t>overalls</a:t>
            </a:r>
            <a:r>
              <a:rPr lang="de-DE" dirty="0"/>
              <a:t> </a:t>
            </a:r>
            <a:r>
              <a:rPr lang="de-DE" dirty="0" err="1"/>
              <a:t>and</a:t>
            </a:r>
            <a:r>
              <a:rPr lang="de-DE" dirty="0"/>
              <a:t> </a:t>
            </a:r>
            <a:r>
              <a:rPr lang="de-DE" dirty="0" err="1"/>
              <a:t>looks</a:t>
            </a:r>
            <a:r>
              <a:rPr lang="de-DE" dirty="0"/>
              <a:t> like </a:t>
            </a:r>
            <a:r>
              <a:rPr lang="de-DE" dirty="0" err="1"/>
              <a:t>work</a:t>
            </a:r>
            <a:r>
              <a:rPr lang="de-DE" dirty="0"/>
              <a:t>.“</a:t>
            </a:r>
          </a:p>
        </p:txBody>
      </p:sp>
    </p:spTree>
    <p:extLst>
      <p:ext uri="{BB962C8B-B14F-4D97-AF65-F5344CB8AC3E}">
        <p14:creationId xmlns:p14="http://schemas.microsoft.com/office/powerpoint/2010/main" val="369628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sta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title</a:t>
            </a:r>
            <a:r>
              <a:rPr lang="de-DE" dirty="0"/>
              <a:t>.</a:t>
            </a:r>
            <a:endParaRPr lang="de-AT" dirty="0"/>
          </a:p>
        </p:txBody>
      </p:sp>
      <p:sp>
        <p:nvSpPr>
          <p:cNvPr id="11" name="Textplatzhalter 2"/>
          <p:cNvSpPr>
            <a:spLocks noGrp="1"/>
          </p:cNvSpPr>
          <p:nvPr>
            <p:ph type="body" sz="quarter" idx="25" hasCustomPrompt="1"/>
          </p:nvPr>
        </p:nvSpPr>
        <p:spPr>
          <a:xfrm>
            <a:off x="533852" y="2016252"/>
            <a:ext cx="8989855" cy="553998"/>
          </a:xfrm>
          <a:prstGeom prst="rect">
            <a:avLst/>
          </a:prstGeom>
        </p:spPr>
        <p:txBody>
          <a:bodyPr>
            <a:noAutofit/>
          </a:bodyPr>
          <a:lstStyle>
            <a:lvl1pPr>
              <a:defRPr sz="3600">
                <a:solidFill>
                  <a:srgbClr val="007BB2"/>
                </a:solidFill>
              </a:defRPr>
            </a:lvl1pPr>
          </a:lstStyle>
          <a:p>
            <a:pPr lvl="0"/>
            <a:r>
              <a:rPr lang="pl-PL" dirty="0"/>
              <a:t>Subheadline </a:t>
            </a:r>
            <a:endParaRPr lang="de-DE" dirty="0"/>
          </a:p>
        </p:txBody>
      </p:sp>
      <p:sp>
        <p:nvSpPr>
          <p:cNvPr id="4" name="Textplatzhalter 3"/>
          <p:cNvSpPr>
            <a:spLocks noGrp="1"/>
          </p:cNvSpPr>
          <p:nvPr>
            <p:ph type="body" sz="quarter" idx="28" hasCustomPrompt="1"/>
          </p:nvPr>
        </p:nvSpPr>
        <p:spPr>
          <a:xfrm>
            <a:off x="533851" y="2570250"/>
            <a:ext cx="6343041"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 </a:t>
            </a:r>
            <a:r>
              <a:rPr lang="en-US" sz="1800" dirty="0" err="1">
                <a:solidFill>
                  <a:srgbClr val="4B4B4B"/>
                </a:solidFill>
              </a:rPr>
              <a:t>Etiam</a:t>
            </a:r>
            <a:r>
              <a:rPr lang="en-US" sz="1800" dirty="0">
                <a:solidFill>
                  <a:srgbClr val="4B4B4B"/>
                </a:solidFill>
              </a:rPr>
              <a:t> </a:t>
            </a:r>
            <a:r>
              <a:rPr lang="en-US" sz="1800" dirty="0" err="1">
                <a:solidFill>
                  <a:srgbClr val="4B4B4B"/>
                </a:solidFill>
              </a:rPr>
              <a:t>eget</a:t>
            </a:r>
            <a:r>
              <a:rPr lang="en-US" sz="1800" dirty="0">
                <a:solidFill>
                  <a:srgbClr val="4B4B4B"/>
                </a:solidFill>
              </a:rPr>
              <a:t> quam lacus. </a:t>
            </a:r>
            <a:r>
              <a:rPr lang="en-US" sz="1800" dirty="0" err="1">
                <a:solidFill>
                  <a:srgbClr val="4B4B4B"/>
                </a:solidFill>
              </a:rPr>
              <a:t>Vivamus</a:t>
            </a:r>
            <a:r>
              <a:rPr lang="en-US" sz="1800" dirty="0">
                <a:solidFill>
                  <a:srgbClr val="4B4B4B"/>
                </a:solidFill>
              </a:rPr>
              <a:t> </a:t>
            </a:r>
            <a:r>
              <a:rPr lang="en-US" sz="1800" dirty="0" err="1">
                <a:solidFill>
                  <a:srgbClr val="4B4B4B"/>
                </a:solidFill>
              </a:rPr>
              <a:t>laoreet</a:t>
            </a:r>
            <a:r>
              <a:rPr lang="en-US" sz="1800" dirty="0">
                <a:solidFill>
                  <a:srgbClr val="4B4B4B"/>
                </a:solidFill>
              </a:rPr>
              <a:t> tempus lacus, in </a:t>
            </a:r>
            <a:r>
              <a:rPr lang="en-US" sz="1800" dirty="0" err="1">
                <a:solidFill>
                  <a:srgbClr val="4B4B4B"/>
                </a:solidFill>
              </a:rPr>
              <a:t>ultricies</a:t>
            </a:r>
            <a:r>
              <a:rPr lang="en-US" sz="1800" dirty="0">
                <a:solidFill>
                  <a:srgbClr val="4B4B4B"/>
                </a:solidFill>
              </a:rPr>
              <a:t>. 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a:t>
            </a:r>
          </a:p>
        </p:txBody>
      </p:sp>
      <p:cxnSp>
        <p:nvCxnSpPr>
          <p:cNvPr id="16" name="Straight Connector 21">
            <a:extLst>
              <a:ext uri="{FF2B5EF4-FFF2-40B4-BE49-F238E27FC236}">
                <a16:creationId xmlns:a16="http://schemas.microsoft.com/office/drawing/2014/main" id="{7F9C9207-3D1E-4CEF-9F03-1AB3568F36AB}"/>
              </a:ext>
            </a:extLst>
          </p:cNvPr>
          <p:cNvCxnSpPr>
            <a:cxnSpLocks/>
          </p:cNvCxnSpPr>
          <p:nvPr userDrawn="1"/>
        </p:nvCxnSpPr>
        <p:spPr>
          <a:xfrm>
            <a:off x="7766044" y="2367318"/>
            <a:ext cx="0" cy="1837614"/>
          </a:xfrm>
          <a:prstGeom prst="line">
            <a:avLst/>
          </a:prstGeom>
          <a:ln>
            <a:solidFill>
              <a:srgbClr val="004E84"/>
            </a:solidFill>
          </a:ln>
        </p:spPr>
        <p:style>
          <a:lnRef idx="1">
            <a:schemeClr val="dk1"/>
          </a:lnRef>
          <a:fillRef idx="0">
            <a:schemeClr val="dk1"/>
          </a:fillRef>
          <a:effectRef idx="0">
            <a:schemeClr val="dk1"/>
          </a:effectRef>
          <a:fontRef idx="minor">
            <a:schemeClr val="tx1"/>
          </a:fontRef>
        </p:style>
      </p:cxnSp>
      <p:sp>
        <p:nvSpPr>
          <p:cNvPr id="18" name="Textplatzhalter 2"/>
          <p:cNvSpPr>
            <a:spLocks noGrp="1"/>
          </p:cNvSpPr>
          <p:nvPr>
            <p:ph type="body" sz="quarter" idx="29" hasCustomPrompt="1"/>
          </p:nvPr>
        </p:nvSpPr>
        <p:spPr>
          <a:xfrm>
            <a:off x="8339116" y="2339030"/>
            <a:ext cx="1770005" cy="369817"/>
          </a:xfrm>
          <a:prstGeom prst="rect">
            <a:avLst/>
          </a:prstGeom>
        </p:spPr>
        <p:txBody>
          <a:bodyPr>
            <a:noAutofit/>
          </a:bodyPr>
          <a:lstStyle>
            <a:lvl1pPr>
              <a:defRPr sz="1800">
                <a:solidFill>
                  <a:srgbClr val="004E84"/>
                </a:solidFill>
              </a:defRPr>
            </a:lvl1pPr>
          </a:lstStyle>
          <a:p>
            <a:pPr lvl="0"/>
            <a:r>
              <a:rPr lang="de-DE" dirty="0"/>
              <a:t>Standard Title.</a:t>
            </a:r>
          </a:p>
        </p:txBody>
      </p:sp>
      <p:sp>
        <p:nvSpPr>
          <p:cNvPr id="19" name="Textplatzhalter 2"/>
          <p:cNvSpPr>
            <a:spLocks noGrp="1"/>
          </p:cNvSpPr>
          <p:nvPr>
            <p:ph type="body" sz="quarter" idx="30" hasCustomPrompt="1"/>
          </p:nvPr>
        </p:nvSpPr>
        <p:spPr>
          <a:xfrm>
            <a:off x="8339116" y="2893028"/>
            <a:ext cx="3015655" cy="860725"/>
          </a:xfrm>
          <a:prstGeom prst="rect">
            <a:avLst/>
          </a:prstGeom>
        </p:spPr>
        <p:txBody>
          <a:bodyPr>
            <a:noAutofit/>
          </a:bodyPr>
          <a:lstStyle>
            <a:lvl1pPr>
              <a:defRPr sz="6000">
                <a:solidFill>
                  <a:srgbClr val="8AB419"/>
                </a:solidFill>
              </a:defRPr>
            </a:lvl1pPr>
          </a:lstStyle>
          <a:p>
            <a:pPr lvl="0"/>
            <a:r>
              <a:rPr lang="de-DE" dirty="0" err="1"/>
              <a:t>Number</a:t>
            </a:r>
            <a:endParaRPr lang="de-DE" dirty="0"/>
          </a:p>
        </p:txBody>
      </p:sp>
      <p:sp>
        <p:nvSpPr>
          <p:cNvPr id="20" name="Textplatzhalter 3"/>
          <p:cNvSpPr>
            <a:spLocks noGrp="1"/>
          </p:cNvSpPr>
          <p:nvPr>
            <p:ph type="body" sz="quarter" idx="31" hasCustomPrompt="1"/>
          </p:nvPr>
        </p:nvSpPr>
        <p:spPr>
          <a:xfrm>
            <a:off x="8339116" y="3753753"/>
            <a:ext cx="2031513"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Standard Text</a:t>
            </a:r>
          </a:p>
        </p:txBody>
      </p:sp>
    </p:spTree>
    <p:extLst>
      <p:ext uri="{BB962C8B-B14F-4D97-AF65-F5344CB8AC3E}">
        <p14:creationId xmlns:p14="http://schemas.microsoft.com/office/powerpoint/2010/main" val="52648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with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title.</a:t>
            </a:r>
            <a:endParaRPr lang="de-AT" dirty="0"/>
          </a:p>
        </p:txBody>
      </p:sp>
    </p:spTree>
    <p:extLst>
      <p:ext uri="{BB962C8B-B14F-4D97-AF65-F5344CB8AC3E}">
        <p14:creationId xmlns:p14="http://schemas.microsoft.com/office/powerpoint/2010/main" val="1694129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25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l" defTabSz="914400" rtl="0" eaLnBrk="1" latinLnBrk="0" hangingPunct="1">
        <a:lnSpc>
          <a:spcPct val="90000"/>
        </a:lnSpc>
        <a:spcBef>
          <a:spcPct val="0"/>
        </a:spcBef>
        <a:buNone/>
        <a:defRPr sz="4000" b="1" kern="1200">
          <a:solidFill>
            <a:srgbClr val="004E84"/>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295" y="365126"/>
            <a:ext cx="7789876" cy="540726"/>
          </a:xfrm>
          <a:prstGeom prst="rect">
            <a:avLst/>
          </a:prstGeom>
        </p:spPr>
        <p:txBody>
          <a:bodyPr vert="horz" lIns="91440" tIns="45720" rIns="91440" bIns="45720" rtlCol="0" anchor="ctr">
            <a:normAutofit/>
          </a:bodyPr>
          <a:lstStyle/>
          <a:p>
            <a:r>
              <a:rPr lang="de-DE" dirty="0"/>
              <a:t>Standard</a:t>
            </a:r>
            <a:r>
              <a:rPr lang="pl-PL" dirty="0"/>
              <a:t> </a:t>
            </a:r>
            <a:r>
              <a:rPr lang="de-DE" dirty="0" err="1"/>
              <a:t>text</a:t>
            </a:r>
            <a:endParaRPr lang="de-AT" dirty="0"/>
          </a:p>
        </p:txBody>
      </p:sp>
      <p:sp>
        <p:nvSpPr>
          <p:cNvPr id="3" name="Textfeld 2"/>
          <p:cNvSpPr txBox="1"/>
          <p:nvPr userDrawn="1"/>
        </p:nvSpPr>
        <p:spPr>
          <a:xfrm>
            <a:off x="11289419" y="6205395"/>
            <a:ext cx="619153" cy="215444"/>
          </a:xfrm>
          <a:prstGeom prst="rect">
            <a:avLst/>
          </a:prstGeom>
          <a:noFill/>
        </p:spPr>
        <p:txBody>
          <a:bodyPr wrap="square" lIns="0" tIns="0" rIns="0" bIns="0" rtlCol="0" anchor="ctr">
            <a:spAutoFit/>
          </a:bodyPr>
          <a:lstStyle/>
          <a:p>
            <a:r>
              <a:rPr lang="nn-NO" sz="1400" dirty="0"/>
              <a:t>| </a:t>
            </a:r>
            <a:fld id="{93023B31-02BD-4CAF-9635-AF692B4824AD}" type="slidenum">
              <a:rPr lang="nn-NO" sz="1400" smtClean="0">
                <a:solidFill>
                  <a:schemeClr val="tx2"/>
                </a:solidFill>
              </a:rPr>
              <a:pPr/>
              <a:t>‹#›</a:t>
            </a:fld>
            <a:endParaRPr lang="de-AT" sz="1400" b="1" dirty="0" err="1">
              <a:solidFill>
                <a:schemeClr val="tx2"/>
              </a:solidFill>
            </a:endParaRPr>
          </a:p>
        </p:txBody>
      </p:sp>
      <p:sp>
        <p:nvSpPr>
          <p:cNvPr id="4" name="Textfeld 3">
            <a:extLst>
              <a:ext uri="{FF2B5EF4-FFF2-40B4-BE49-F238E27FC236}">
                <a16:creationId xmlns:a16="http://schemas.microsoft.com/office/drawing/2014/main" id="{C7DB8D18-706E-CE55-B099-5C6E7F198EBF}"/>
              </a:ext>
            </a:extLst>
          </p:cNvPr>
          <p:cNvSpPr txBox="1"/>
          <p:nvPr userDrawn="1"/>
        </p:nvSpPr>
        <p:spPr>
          <a:xfrm>
            <a:off x="16157050" y="201107"/>
            <a:ext cx="65" cy="615553"/>
          </a:xfrm>
          <a:prstGeom prst="rect">
            <a:avLst/>
          </a:prstGeom>
          <a:solidFill>
            <a:schemeClr val="bg1"/>
          </a:solidFill>
        </p:spPr>
        <p:txBody>
          <a:bodyPr wrap="none" lIns="0" tIns="0" rIns="0" bIns="0" rtlCol="0" anchor="ctr">
            <a:spAutoFit/>
          </a:bodyPr>
          <a:lstStyle/>
          <a:p>
            <a:endParaRPr lang="de-DE" sz="4000" b="1" dirty="0" err="1">
              <a:solidFill>
                <a:srgbClr val="004E84"/>
              </a:solidFill>
            </a:endParaRPr>
          </a:p>
        </p:txBody>
      </p:sp>
    </p:spTree>
    <p:extLst>
      <p:ext uri="{BB962C8B-B14F-4D97-AF65-F5344CB8AC3E}">
        <p14:creationId xmlns:p14="http://schemas.microsoft.com/office/powerpoint/2010/main" val="8112161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dt="0"/>
  <p:txStyles>
    <p:titleStyle>
      <a:lvl1pPr algn="l" defTabSz="914400" rtl="0" eaLnBrk="1" latinLnBrk="0" hangingPunct="1">
        <a:lnSpc>
          <a:spcPct val="90000"/>
        </a:lnSpc>
        <a:spcBef>
          <a:spcPct val="0"/>
        </a:spcBef>
        <a:buNone/>
        <a:defRPr sz="4000" b="1" kern="1200">
          <a:solidFill>
            <a:srgbClr val="5C8064"/>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10.png"/><Relationship Id="rId3" Type="http://schemas.openxmlformats.org/officeDocument/2006/relationships/diagramData" Target="../diagrams/data1.xml"/><Relationship Id="rId21" Type="http://schemas.openxmlformats.org/officeDocument/2006/relationships/image" Target="../media/image5.svg"/><Relationship Id="rId7" Type="http://schemas.microsoft.com/office/2007/relationships/diagramDrawing" Target="../diagrams/drawing1.xml"/><Relationship Id="rId12" Type="http://schemas.openxmlformats.org/officeDocument/2006/relationships/image" Target="../media/image28.png"/><Relationship Id="rId17" Type="http://schemas.openxmlformats.org/officeDocument/2006/relationships/image" Target="../media/image9.svg"/><Relationship Id="rId2" Type="http://schemas.openxmlformats.org/officeDocument/2006/relationships/notesSlide" Target="../notesSlides/notesSlide3.xml"/><Relationship Id="rId16" Type="http://schemas.openxmlformats.org/officeDocument/2006/relationships/image" Target="../media/image8.png"/><Relationship Id="rId20"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7.svg"/><Relationship Id="rId5" Type="http://schemas.openxmlformats.org/officeDocument/2006/relationships/diagramQuickStyle" Target="../diagrams/quickStyle1.xml"/><Relationship Id="rId15" Type="http://schemas.openxmlformats.org/officeDocument/2006/relationships/image" Target="../media/image13.svg"/><Relationship Id="rId23" Type="http://schemas.openxmlformats.org/officeDocument/2006/relationships/image" Target="../media/image7.svg"/><Relationship Id="rId10" Type="http://schemas.openxmlformats.org/officeDocument/2006/relationships/image" Target="../media/image26.png"/><Relationship Id="rId19" Type="http://schemas.openxmlformats.org/officeDocument/2006/relationships/image" Target="../media/image11.svg"/><Relationship Id="rId4" Type="http://schemas.openxmlformats.org/officeDocument/2006/relationships/diagramLayout" Target="../diagrams/layout1.xml"/><Relationship Id="rId9" Type="http://schemas.openxmlformats.org/officeDocument/2006/relationships/image" Target="../media/image25.svg"/><Relationship Id="rId14" Type="http://schemas.openxmlformats.org/officeDocument/2006/relationships/image" Target="../media/image12.png"/><Relationship Id="rId22"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F3B1FD8-99D0-58F2-DFBE-F5F843B069C6}"/>
              </a:ext>
            </a:extLst>
          </p:cNvPr>
          <p:cNvSpPr>
            <a:spLocks noGrp="1"/>
          </p:cNvSpPr>
          <p:nvPr>
            <p:ph type="body" sz="quarter" idx="27"/>
          </p:nvPr>
        </p:nvSpPr>
        <p:spPr>
          <a:xfrm>
            <a:off x="533851" y="1255485"/>
            <a:ext cx="11284010" cy="5296071"/>
          </a:xfrm>
        </p:spPr>
        <p:txBody>
          <a:bodyPr lIns="91440" tIns="45720" rIns="91440" bIns="45720" anchor="t"/>
          <a:lstStyle/>
          <a:p>
            <a:pPr algn="just"/>
            <a:r>
              <a:rPr lang="lv-LV" dirty="0" err="1">
                <a:cs typeface="Calibri"/>
              </a:rPr>
              <a:t>This</a:t>
            </a:r>
            <a:r>
              <a:rPr lang="lv-LV" dirty="0">
                <a:cs typeface="Calibri"/>
              </a:rPr>
              <a:t> </a:t>
            </a:r>
            <a:r>
              <a:rPr lang="lv-LV" dirty="0" err="1">
                <a:cs typeface="Calibri"/>
              </a:rPr>
              <a:t>template</a:t>
            </a:r>
            <a:r>
              <a:rPr lang="lv-LV" dirty="0">
                <a:cs typeface="Calibri"/>
              </a:rPr>
              <a:t> </a:t>
            </a:r>
            <a:r>
              <a:rPr lang="lv-LV" dirty="0" err="1">
                <a:cs typeface="Calibri"/>
              </a:rPr>
              <a:t>can</a:t>
            </a:r>
            <a:r>
              <a:rPr lang="lv-LV" dirty="0">
                <a:cs typeface="Calibri"/>
              </a:rPr>
              <a:t> </a:t>
            </a:r>
            <a:r>
              <a:rPr lang="lv-LV" dirty="0" err="1">
                <a:cs typeface="Calibri"/>
              </a:rPr>
              <a:t>be</a:t>
            </a:r>
            <a:r>
              <a:rPr lang="lv-LV" dirty="0">
                <a:cs typeface="Calibri"/>
              </a:rPr>
              <a:t> </a:t>
            </a:r>
            <a:r>
              <a:rPr lang="lv-LV" dirty="0" err="1">
                <a:cs typeface="Calibri"/>
              </a:rPr>
              <a:t>used</a:t>
            </a:r>
            <a:r>
              <a:rPr lang="lv-LV" dirty="0">
                <a:cs typeface="Calibri"/>
              </a:rPr>
              <a:t> </a:t>
            </a:r>
            <a:r>
              <a:rPr lang="lv-LV" dirty="0" err="1">
                <a:cs typeface="Calibri"/>
              </a:rPr>
              <a:t>for</a:t>
            </a:r>
            <a:r>
              <a:rPr lang="lv-LV" dirty="0">
                <a:cs typeface="Calibri"/>
              </a:rPr>
              <a:t> </a:t>
            </a:r>
            <a:r>
              <a:rPr lang="lv-LV" dirty="0" err="1">
                <a:cs typeface="Calibri"/>
              </a:rPr>
              <a:t>workshops</a:t>
            </a:r>
            <a:r>
              <a:rPr lang="lv-LV" dirty="0">
                <a:cs typeface="Calibri"/>
              </a:rPr>
              <a:t>, </a:t>
            </a:r>
            <a:r>
              <a:rPr lang="lv-LV" dirty="0" err="1">
                <a:cs typeface="Calibri"/>
              </a:rPr>
              <a:t>meetings</a:t>
            </a:r>
            <a:r>
              <a:rPr lang="lv-LV" dirty="0">
                <a:cs typeface="Calibri"/>
              </a:rPr>
              <a:t> </a:t>
            </a:r>
            <a:r>
              <a:rPr lang="lv-LV" dirty="0" err="1">
                <a:cs typeface="Calibri"/>
              </a:rPr>
              <a:t>with</a:t>
            </a:r>
            <a:r>
              <a:rPr lang="lv-LV" dirty="0">
                <a:cs typeface="Calibri"/>
              </a:rPr>
              <a:t> </a:t>
            </a:r>
            <a:r>
              <a:rPr lang="lv-LV" dirty="0" err="1">
                <a:cs typeface="Calibri"/>
              </a:rPr>
              <a:t>your</a:t>
            </a:r>
            <a:r>
              <a:rPr lang="lv-LV" dirty="0">
                <a:cs typeface="Calibri"/>
              </a:rPr>
              <a:t> </a:t>
            </a:r>
            <a:r>
              <a:rPr lang="lv-LV" dirty="0" err="1">
                <a:cs typeface="Calibri"/>
              </a:rPr>
              <a:t>co-creation</a:t>
            </a:r>
            <a:r>
              <a:rPr lang="lv-LV" dirty="0">
                <a:cs typeface="Calibri"/>
              </a:rPr>
              <a:t> </a:t>
            </a:r>
            <a:r>
              <a:rPr lang="lv-LV" dirty="0" err="1">
                <a:cs typeface="Calibri"/>
              </a:rPr>
              <a:t>arena</a:t>
            </a:r>
            <a:r>
              <a:rPr lang="lv-LV" dirty="0">
                <a:cs typeface="Calibri"/>
              </a:rPr>
              <a:t> </a:t>
            </a:r>
            <a:r>
              <a:rPr lang="lv-LV" dirty="0" err="1">
                <a:cs typeface="Calibri"/>
              </a:rPr>
              <a:t>and</a:t>
            </a:r>
            <a:r>
              <a:rPr lang="lv-LV" dirty="0">
                <a:cs typeface="Calibri"/>
              </a:rPr>
              <a:t> </a:t>
            </a:r>
            <a:r>
              <a:rPr lang="lv-LV" dirty="0" err="1">
                <a:cs typeface="Calibri"/>
              </a:rPr>
              <a:t>other</a:t>
            </a:r>
            <a:r>
              <a:rPr lang="lv-LV" dirty="0">
                <a:cs typeface="Calibri"/>
              </a:rPr>
              <a:t> </a:t>
            </a:r>
            <a:r>
              <a:rPr lang="lv-LV" dirty="0" err="1">
                <a:cs typeface="Calibri"/>
              </a:rPr>
              <a:t>stakeholders</a:t>
            </a:r>
            <a:r>
              <a:rPr lang="lv-LV" dirty="0">
                <a:cs typeface="Calibri"/>
              </a:rPr>
              <a:t>. It </a:t>
            </a:r>
            <a:r>
              <a:rPr lang="lv-LV" dirty="0" err="1">
                <a:cs typeface="Calibri"/>
              </a:rPr>
              <a:t>can</a:t>
            </a:r>
            <a:r>
              <a:rPr lang="lv-LV" dirty="0">
                <a:cs typeface="Calibri"/>
              </a:rPr>
              <a:t> </a:t>
            </a:r>
            <a:r>
              <a:rPr lang="lv-LV" dirty="0" err="1">
                <a:cs typeface="Calibri"/>
              </a:rPr>
              <a:t>help</a:t>
            </a:r>
            <a:r>
              <a:rPr lang="lv-LV" dirty="0">
                <a:cs typeface="Calibri"/>
              </a:rPr>
              <a:t> to </a:t>
            </a:r>
            <a:r>
              <a:rPr lang="lv-LV" dirty="0" err="1">
                <a:cs typeface="Calibri"/>
              </a:rPr>
              <a:t>explain</a:t>
            </a:r>
            <a:r>
              <a:rPr lang="lv-LV" dirty="0">
                <a:cs typeface="Calibri"/>
              </a:rPr>
              <a:t> </a:t>
            </a:r>
            <a:r>
              <a:rPr lang="lv-LV" dirty="0" err="1">
                <a:cs typeface="Calibri"/>
              </a:rPr>
              <a:t>the</a:t>
            </a:r>
            <a:r>
              <a:rPr lang="lv-LV" dirty="0">
                <a:cs typeface="Calibri"/>
              </a:rPr>
              <a:t> </a:t>
            </a:r>
            <a:r>
              <a:rPr lang="lv-LV" dirty="0" err="1">
                <a:cs typeface="Calibri"/>
              </a:rPr>
              <a:t>topic</a:t>
            </a:r>
            <a:r>
              <a:rPr lang="lv-LV" dirty="0">
                <a:cs typeface="Calibri"/>
              </a:rPr>
              <a:t> </a:t>
            </a:r>
            <a:r>
              <a:rPr lang="lv-LV" dirty="0" err="1">
                <a:cs typeface="Calibri"/>
              </a:rPr>
              <a:t>of</a:t>
            </a:r>
            <a:r>
              <a:rPr lang="lv-LV" dirty="0">
                <a:cs typeface="Calibri"/>
              </a:rPr>
              <a:t> CCSI </a:t>
            </a:r>
            <a:r>
              <a:rPr lang="lv-LV" dirty="0" err="1">
                <a:cs typeface="Calibri"/>
              </a:rPr>
              <a:t>and</a:t>
            </a:r>
            <a:r>
              <a:rPr lang="lv-LV" dirty="0">
                <a:cs typeface="Calibri"/>
              </a:rPr>
              <a:t> </a:t>
            </a:r>
            <a:r>
              <a:rPr lang="lv-LV" dirty="0" err="1">
                <a:cs typeface="Calibri"/>
              </a:rPr>
              <a:t>circular</a:t>
            </a:r>
            <a:r>
              <a:rPr lang="lv-LV" dirty="0">
                <a:cs typeface="Calibri"/>
              </a:rPr>
              <a:t> </a:t>
            </a:r>
            <a:r>
              <a:rPr lang="lv-LV" dirty="0" err="1">
                <a:cs typeface="Calibri"/>
              </a:rPr>
              <a:t>economy</a:t>
            </a:r>
            <a:r>
              <a:rPr lang="lv-LV" dirty="0">
                <a:cs typeface="Calibri"/>
              </a:rPr>
              <a:t>. </a:t>
            </a:r>
            <a:r>
              <a:rPr lang="lv-LV" dirty="0" err="1">
                <a:cs typeface="Calibri"/>
              </a:rPr>
              <a:t>While</a:t>
            </a:r>
            <a:r>
              <a:rPr lang="lv-LV" dirty="0">
                <a:cs typeface="Calibri"/>
              </a:rPr>
              <a:t> </a:t>
            </a:r>
            <a:r>
              <a:rPr lang="lv-LV" dirty="0" err="1">
                <a:cs typeface="Calibri"/>
              </a:rPr>
              <a:t>the</a:t>
            </a:r>
            <a:r>
              <a:rPr lang="lv-LV" dirty="0">
                <a:cs typeface="Calibri"/>
              </a:rPr>
              <a:t> </a:t>
            </a:r>
            <a:r>
              <a:rPr lang="lv-LV" dirty="0" err="1">
                <a:cs typeface="Calibri"/>
              </a:rPr>
              <a:t>slides</a:t>
            </a:r>
            <a:r>
              <a:rPr lang="lv-LV" dirty="0">
                <a:cs typeface="Calibri"/>
              </a:rPr>
              <a:t> </a:t>
            </a:r>
            <a:r>
              <a:rPr lang="lv-LV" dirty="0" err="1">
                <a:cs typeface="Calibri"/>
              </a:rPr>
              <a:t>include</a:t>
            </a:r>
            <a:r>
              <a:rPr lang="lv-LV" dirty="0">
                <a:cs typeface="Calibri"/>
              </a:rPr>
              <a:t> </a:t>
            </a:r>
            <a:r>
              <a:rPr lang="lv-LV" dirty="0" err="1">
                <a:cs typeface="Calibri"/>
              </a:rPr>
              <a:t>the</a:t>
            </a:r>
            <a:r>
              <a:rPr lang="lv-LV" dirty="0">
                <a:cs typeface="Calibri"/>
              </a:rPr>
              <a:t> most important message, additional info and talking points can be found in some of the slides' notes sections. </a:t>
            </a:r>
          </a:p>
          <a:p>
            <a:pPr algn="just"/>
            <a:endParaRPr lang="lv-LV" dirty="0">
              <a:cs typeface="Calibri"/>
            </a:endParaRPr>
          </a:p>
          <a:p>
            <a:pPr algn="just"/>
            <a:r>
              <a:rPr lang="lv-LV" dirty="0">
                <a:cs typeface="Calibri"/>
              </a:rPr>
              <a:t>The template aims to be versatile and flexible, allowing you to choose the slides you need for your purpose. It is in English, but you are welcome to translate it in your own language. </a:t>
            </a:r>
          </a:p>
          <a:p>
            <a:pPr algn="just"/>
            <a:endParaRPr lang="lv-LV" dirty="0">
              <a:solidFill>
                <a:srgbClr val="000000"/>
              </a:solidFill>
              <a:cs typeface="Calibri"/>
            </a:endParaRPr>
          </a:p>
          <a:p>
            <a:pPr algn="just"/>
            <a:r>
              <a:rPr lang="lv-LV" b="1" u="sng" dirty="0">
                <a:cs typeface="Calibri"/>
              </a:rPr>
              <a:t>! Please download a copy of this presentation for your purposes and do not edit the origina</a:t>
            </a:r>
            <a:r>
              <a:rPr lang="lv-LV" u="sng" dirty="0">
                <a:cs typeface="Calibri"/>
              </a:rPr>
              <a:t>l.</a:t>
            </a:r>
          </a:p>
          <a:p>
            <a:pPr algn="just"/>
            <a:endParaRPr lang="lv-LV" u="sng" dirty="0">
              <a:cs typeface="Calibri"/>
            </a:endParaRPr>
          </a:p>
          <a:p>
            <a:pPr algn="just"/>
            <a:r>
              <a:rPr lang="lv-LV" dirty="0">
                <a:cs typeface="Calibri"/>
              </a:rPr>
              <a:t>The template can be edited and ajusted over time, especially if we want to add more slides. If you think something is missing, please use the </a:t>
            </a:r>
            <a:r>
              <a:rPr lang="lv-LV" u="sng" dirty="0">
                <a:cs typeface="Calibri"/>
              </a:rPr>
              <a:t>MS TEAMS Comms deliverables and intl. Dialogue channel </a:t>
            </a:r>
            <a:r>
              <a:rPr lang="lv-LV" dirty="0">
                <a:cs typeface="Calibri"/>
              </a:rPr>
              <a:t>to communicate your needs.</a:t>
            </a:r>
          </a:p>
        </p:txBody>
      </p:sp>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533851" y="311643"/>
            <a:ext cx="12540465" cy="140859"/>
          </a:xfrm>
        </p:spPr>
        <p:txBody>
          <a:bodyPr/>
          <a:lstStyle/>
          <a:p>
            <a:r>
              <a:rPr lang="lv-LV" dirty="0">
                <a:cs typeface="Calibri"/>
              </a:rPr>
              <a:t>INSTRUCTIONS for this presentation</a:t>
            </a:r>
            <a:endParaRPr lang="en-US" dirty="0"/>
          </a:p>
        </p:txBody>
      </p:sp>
    </p:spTree>
    <p:extLst>
      <p:ext uri="{BB962C8B-B14F-4D97-AF65-F5344CB8AC3E}">
        <p14:creationId xmlns:p14="http://schemas.microsoft.com/office/powerpoint/2010/main" val="150111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596FED-7363-8A65-21B2-3DC807B20231}"/>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4D8939-13A2-4CAC-1FDD-D29D8A41AD6F}"/>
              </a:ext>
            </a:extLst>
          </p:cNvPr>
          <p:cNvSpPr txBox="1">
            <a:spLocks/>
          </p:cNvSpPr>
          <p:nvPr/>
        </p:nvSpPr>
        <p:spPr>
          <a:xfrm>
            <a:off x="841248" y="334644"/>
            <a:ext cx="10509504" cy="1076914"/>
          </a:xfr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rgbClr val="004E84"/>
                </a:solidFill>
                <a:latin typeface="+mn-lt"/>
                <a:ea typeface="+mj-ea"/>
                <a:cs typeface="+mj-cs"/>
              </a:defRPr>
            </a:lvl1pPr>
          </a:lstStyle>
          <a:p>
            <a:pPr algn="l">
              <a:spcAft>
                <a:spcPts val="600"/>
              </a:spcAft>
            </a:pPr>
            <a:r>
              <a:rPr lang="en-US" sz="4000" kern="1200">
                <a:solidFill>
                  <a:schemeClr val="tx1"/>
                </a:solidFill>
                <a:latin typeface="+mj-lt"/>
                <a:ea typeface="+mj-ea"/>
                <a:cs typeface="+mj-cs"/>
              </a:rPr>
              <a:t>Examples</a:t>
            </a:r>
          </a:p>
        </p:txBody>
      </p:sp>
      <p:sp>
        <p:nvSpPr>
          <p:cNvPr id="2057" name="Rectangle 205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9" name="Rectangle 205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112D501-27CC-7182-933D-BA3316607C5D}"/>
              </a:ext>
            </a:extLst>
          </p:cNvPr>
          <p:cNvSpPr/>
          <p:nvPr/>
        </p:nvSpPr>
        <p:spPr>
          <a:xfrm>
            <a:off x="3328683" y="2665414"/>
            <a:ext cx="2626391" cy="2692740"/>
          </a:xfrm>
          <a:prstGeom prst="rect">
            <a:avLst/>
          </a:prstGeom>
          <a:solidFill>
            <a:srgbClr val="B8C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5" name="Picture 10">
            <a:extLst>
              <a:ext uri="{FF2B5EF4-FFF2-40B4-BE49-F238E27FC236}">
                <a16:creationId xmlns:a16="http://schemas.microsoft.com/office/drawing/2014/main" id="{46F363A5-E739-788D-ADFD-08A9C4C5682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64913" y="2851839"/>
            <a:ext cx="2309187" cy="23091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52D8638-A62A-713E-487C-826BD07538C4}"/>
              </a:ext>
            </a:extLst>
          </p:cNvPr>
          <p:cNvSpPr/>
          <p:nvPr/>
        </p:nvSpPr>
        <p:spPr>
          <a:xfrm>
            <a:off x="6275494" y="2660060"/>
            <a:ext cx="2349082" cy="2692740"/>
          </a:xfrm>
          <a:prstGeom prst="rect">
            <a:avLst/>
          </a:prstGeom>
          <a:solidFill>
            <a:srgbClr val="B8C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2050" name="Picture 2" descr="Telefons Fairphone 5 5G 8/256GB Sky Blue cena | 220.lv">
            <a:extLst>
              <a:ext uri="{FF2B5EF4-FFF2-40B4-BE49-F238E27FC236}">
                <a16:creationId xmlns:a16="http://schemas.microsoft.com/office/drawing/2014/main" id="{CAD847C9-93BC-0F1D-78AE-82830645B9F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32857" y="2820720"/>
            <a:ext cx="1961554" cy="23607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59594A2-7E42-009B-488E-B8EE94A6A01C}"/>
              </a:ext>
            </a:extLst>
          </p:cNvPr>
          <p:cNvSpPr/>
          <p:nvPr/>
        </p:nvSpPr>
        <p:spPr>
          <a:xfrm>
            <a:off x="838200" y="2660060"/>
            <a:ext cx="2170062" cy="2692740"/>
          </a:xfrm>
          <a:prstGeom prst="rect">
            <a:avLst/>
          </a:prstGeom>
          <a:solidFill>
            <a:srgbClr val="B8C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8" name="Picture 7">
            <a:extLst>
              <a:ext uri="{FF2B5EF4-FFF2-40B4-BE49-F238E27FC236}">
                <a16:creationId xmlns:a16="http://schemas.microsoft.com/office/drawing/2014/main" id="{F7102ED3-E8E6-57B1-3CB3-D8D107BB8FEC}"/>
              </a:ext>
            </a:extLst>
          </p:cNvPr>
          <p:cNvPicPr>
            <a:picLocks noChangeAspect="1"/>
          </p:cNvPicPr>
          <p:nvPr/>
        </p:nvPicPr>
        <p:blipFill>
          <a:blip r:embed="rId5"/>
          <a:stretch>
            <a:fillRect/>
          </a:stretch>
        </p:blipFill>
        <p:spPr>
          <a:xfrm>
            <a:off x="1060659" y="2787864"/>
            <a:ext cx="1787375" cy="2404700"/>
          </a:xfrm>
          <a:prstGeom prst="rect">
            <a:avLst/>
          </a:prstGeom>
        </p:spPr>
      </p:pic>
      <p:sp>
        <p:nvSpPr>
          <p:cNvPr id="12" name="Rectangle 11">
            <a:extLst>
              <a:ext uri="{FF2B5EF4-FFF2-40B4-BE49-F238E27FC236}">
                <a16:creationId xmlns:a16="http://schemas.microsoft.com/office/drawing/2014/main" id="{AFB0335E-6C16-79DD-E962-D97C0DB4FB2D}"/>
              </a:ext>
            </a:extLst>
          </p:cNvPr>
          <p:cNvSpPr/>
          <p:nvPr/>
        </p:nvSpPr>
        <p:spPr>
          <a:xfrm>
            <a:off x="8995574" y="2651990"/>
            <a:ext cx="2349082" cy="2692740"/>
          </a:xfrm>
          <a:prstGeom prst="rect">
            <a:avLst/>
          </a:prstGeom>
          <a:solidFill>
            <a:srgbClr val="B8C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11" name="Picture 10">
            <a:extLst>
              <a:ext uri="{FF2B5EF4-FFF2-40B4-BE49-F238E27FC236}">
                <a16:creationId xmlns:a16="http://schemas.microsoft.com/office/drawing/2014/main" id="{4C9B5E16-E004-2261-6026-CAA9F7B44E73}"/>
              </a:ext>
            </a:extLst>
          </p:cNvPr>
          <p:cNvPicPr>
            <a:picLocks noChangeAspect="1"/>
          </p:cNvPicPr>
          <p:nvPr/>
        </p:nvPicPr>
        <p:blipFill>
          <a:blip r:embed="rId6"/>
          <a:stretch>
            <a:fillRect/>
          </a:stretch>
        </p:blipFill>
        <p:spPr>
          <a:xfrm>
            <a:off x="9222306" y="2787864"/>
            <a:ext cx="1948707" cy="2411119"/>
          </a:xfrm>
          <a:prstGeom prst="rect">
            <a:avLst/>
          </a:prstGeom>
        </p:spPr>
      </p:pic>
    </p:spTree>
    <p:extLst>
      <p:ext uri="{BB962C8B-B14F-4D97-AF65-F5344CB8AC3E}">
        <p14:creationId xmlns:p14="http://schemas.microsoft.com/office/powerpoint/2010/main" val="253847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596FED-7363-8A65-21B2-3DC807B2023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3C1A1B-1166-E1EB-27AF-71CF672A40F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2600" dirty="0">
                <a:solidFill>
                  <a:schemeClr val="tx1"/>
                </a:solidFill>
                <a:latin typeface="+mj-lt"/>
              </a:rPr>
              <a:t>The role of creative and cultural sectors and industries in a circular economy (</a:t>
            </a:r>
            <a:r>
              <a:rPr lang="en-US" sz="2600" b="1" dirty="0">
                <a:solidFill>
                  <a:schemeClr val="tx1"/>
                </a:solidFill>
                <a:latin typeface="+mj-lt"/>
              </a:rPr>
              <a:t>consumption</a:t>
            </a:r>
            <a:r>
              <a:rPr lang="en-US" sz="2600" dirty="0">
                <a:solidFill>
                  <a:schemeClr val="tx1"/>
                </a:solidFill>
                <a:latin typeface="+mj-lt"/>
              </a:rPr>
              <a: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9DE9C55-E5E6-8D6F-0AF6-35E614470FE2}"/>
              </a:ext>
            </a:extLst>
          </p:cNvPr>
          <p:cNvSpPr>
            <a:spLocks noGrp="1"/>
          </p:cNvSpPr>
          <p:nvPr>
            <p:ph type="body" sz="quarter" idx="27"/>
          </p:nvPr>
        </p:nvSpPr>
        <p:spPr>
          <a:xfrm>
            <a:off x="640080" y="2872899"/>
            <a:ext cx="4243589" cy="3320668"/>
          </a:xfrm>
        </p:spPr>
        <p:txBody>
          <a:bodyPr vert="horz" lIns="91440" tIns="45720" rIns="91440" bIns="45720" rtlCol="0">
            <a:normAutofit/>
          </a:bodyPr>
          <a:lstStyle/>
          <a:p>
            <a:r>
              <a:rPr lang="en-US" sz="1800" dirty="0"/>
              <a:t>The arts have a unique role in shaping public opinion and influencing </a:t>
            </a:r>
            <a:r>
              <a:rPr lang="en-US" sz="1800" dirty="0" err="1"/>
              <a:t>behaviour</a:t>
            </a:r>
            <a:r>
              <a:rPr lang="en-US" sz="1800" dirty="0"/>
              <a:t>. From music and film to fashion and design, creative industries have the power to shape cultural values and attitudes towards the environment. </a:t>
            </a:r>
          </a:p>
          <a:p>
            <a:r>
              <a:rPr lang="en-US" sz="1800" dirty="0"/>
              <a:t>Art exhibitions, performances, festivals and other creative works can be used as platforms to communicate important messages about the environment and consumerism.</a:t>
            </a:r>
            <a:endParaRPr lang="en-US" sz="1500" dirty="0"/>
          </a:p>
        </p:txBody>
      </p:sp>
      <p:pic>
        <p:nvPicPr>
          <p:cNvPr id="3" name="Picture 2" descr="A person looking at a painting on a wall&#10;&#10;Description automatically generated">
            <a:extLst>
              <a:ext uri="{FF2B5EF4-FFF2-40B4-BE49-F238E27FC236}">
                <a16:creationId xmlns:a16="http://schemas.microsoft.com/office/drawing/2014/main" id="{6012ADF4-32D6-5B9E-E230-B78D66BB13EA}"/>
              </a:ext>
            </a:extLst>
          </p:cNvPr>
          <p:cNvPicPr>
            <a:picLocks noChangeAspect="1"/>
          </p:cNvPicPr>
          <p:nvPr/>
        </p:nvPicPr>
        <p:blipFill>
          <a:blip r:embed="rId3">
            <a:extLst>
              <a:ext uri="{28A0092B-C50C-407E-A947-70E740481C1C}">
                <a14:useLocalDpi xmlns:a14="http://schemas.microsoft.com/office/drawing/2010/main" val="0"/>
              </a:ext>
            </a:extLst>
          </a:blip>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9669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596FED-7363-8A65-21B2-3DC807B20231}"/>
            </a:ext>
          </a:extLst>
        </p:cNvPr>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DEDCE-1C88-692C-C69A-CA9FA4EA0B60}"/>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dirty="0">
                <a:solidFill>
                  <a:schemeClr val="tx1"/>
                </a:solidFill>
                <a:latin typeface="+mj-lt"/>
                <a:ea typeface="+mj-ea"/>
                <a:cs typeface="+mj-cs"/>
              </a:rPr>
              <a:t>Examples</a:t>
            </a:r>
          </a:p>
        </p:txBody>
      </p:sp>
      <p:sp>
        <p:nvSpPr>
          <p:cNvPr id="3085" name="Rectangle 308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7" name="Rectangle 308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112D501-27CC-7182-933D-BA3316607C5D}"/>
              </a:ext>
            </a:extLst>
          </p:cNvPr>
          <p:cNvSpPr/>
          <p:nvPr/>
        </p:nvSpPr>
        <p:spPr>
          <a:xfrm>
            <a:off x="4034419" y="2280611"/>
            <a:ext cx="3370640" cy="3455791"/>
          </a:xfrm>
          <a:prstGeom prst="rect">
            <a:avLst/>
          </a:prstGeom>
          <a:solidFill>
            <a:srgbClr val="B8C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6" name="Rectangle 5">
            <a:extLst>
              <a:ext uri="{FF2B5EF4-FFF2-40B4-BE49-F238E27FC236}">
                <a16:creationId xmlns:a16="http://schemas.microsoft.com/office/drawing/2014/main" id="{B52D8638-A62A-713E-487C-826BD07538C4}"/>
              </a:ext>
            </a:extLst>
          </p:cNvPr>
          <p:cNvSpPr/>
          <p:nvPr/>
        </p:nvSpPr>
        <p:spPr>
          <a:xfrm>
            <a:off x="7725664" y="2273741"/>
            <a:ext cx="3618992" cy="3455791"/>
          </a:xfrm>
          <a:prstGeom prst="rect">
            <a:avLst/>
          </a:prstGeom>
          <a:solidFill>
            <a:srgbClr val="B8C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9" name="Rectangle 8">
            <a:extLst>
              <a:ext uri="{FF2B5EF4-FFF2-40B4-BE49-F238E27FC236}">
                <a16:creationId xmlns:a16="http://schemas.microsoft.com/office/drawing/2014/main" id="{E59594A2-7E42-009B-488E-B8EE94A6A01C}"/>
              </a:ext>
            </a:extLst>
          </p:cNvPr>
          <p:cNvSpPr/>
          <p:nvPr/>
        </p:nvSpPr>
        <p:spPr>
          <a:xfrm>
            <a:off x="838200" y="2273741"/>
            <a:ext cx="2784999" cy="3455791"/>
          </a:xfrm>
          <a:prstGeom prst="rect">
            <a:avLst/>
          </a:prstGeom>
          <a:solidFill>
            <a:srgbClr val="B8C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3074" name="Picture 2" descr="Tom Deininger Sculpture &quot;Hummingbird, Disney Dysfunction&quot;">
            <a:extLst>
              <a:ext uri="{FF2B5EF4-FFF2-40B4-BE49-F238E27FC236}">
                <a16:creationId xmlns:a16="http://schemas.microsoft.com/office/drawing/2014/main" id="{27F148A9-E90E-CC76-3DE0-6818A4A3AD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1112" y="2477007"/>
            <a:ext cx="2339176" cy="30492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ircular Republic Festival header">
            <a:extLst>
              <a:ext uri="{FF2B5EF4-FFF2-40B4-BE49-F238E27FC236}">
                <a16:creationId xmlns:a16="http://schemas.microsoft.com/office/drawing/2014/main" id="{10EF26C7-81BC-1D3C-3C55-1CC774C9E89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16888" y="2531117"/>
            <a:ext cx="2995148" cy="29951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Zero Waste Kids: Hands-On Projects and Activities to Reduce, Reuse, and  Recycle | Rob Greenfield, Alissa Imre Geis | High Five Books in awesome  downtown Florence, MA">
            <a:extLst>
              <a:ext uri="{FF2B5EF4-FFF2-40B4-BE49-F238E27FC236}">
                <a16:creationId xmlns:a16="http://schemas.microsoft.com/office/drawing/2014/main" id="{851C24DA-0B47-EDB2-DC0E-B3EB8E86FC3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76408" y="2488541"/>
            <a:ext cx="3037724" cy="303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85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FD2DC581-C076-A17E-A34A-210281A75455}"/>
              </a:ext>
            </a:extLst>
          </p:cNvPr>
          <p:cNvSpPr/>
          <p:nvPr/>
        </p:nvSpPr>
        <p:spPr>
          <a:xfrm>
            <a:off x="9048308" y="3710756"/>
            <a:ext cx="4019106" cy="4019106"/>
          </a:xfrm>
          <a:prstGeom prst="ellipse">
            <a:avLst/>
          </a:prstGeom>
          <a:solidFill>
            <a:srgbClr val="5D799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platzhalter 12"/>
          <p:cNvSpPr txBox="1">
            <a:spLocks/>
          </p:cNvSpPr>
          <p:nvPr/>
        </p:nvSpPr>
        <p:spPr>
          <a:xfrm>
            <a:off x="821495" y="2921693"/>
            <a:ext cx="6083177" cy="1369799"/>
          </a:xfrm>
          <a:prstGeom prst="rect">
            <a:avLst/>
          </a:prstGeom>
          <a:noFill/>
        </p:spPr>
        <p:txBody>
          <a:bodyPr lIns="0" tIns="45720" rIns="0" bIns="45720" anchor="ctr" anchorCtr="0">
            <a:spAutoFit/>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3180"/>
              </a:lnSpc>
              <a:defRPr/>
            </a:pPr>
            <a:r>
              <a:rPr lang="en-GB" sz="4400" b="1" dirty="0">
                <a:solidFill>
                  <a:srgbClr val="5C8064"/>
                </a:solidFill>
                <a:latin typeface="Calibri" panose="020F0502020204030204"/>
              </a:rPr>
              <a:t>Creative and cultural actors </a:t>
            </a:r>
            <a:r>
              <a:rPr kumimoji="0" lang="en-GB" sz="4400" b="1" i="0" u="none" strike="noStrike" kern="1200" cap="none" spc="0" normalizeH="0" baseline="0" noProof="0" dirty="0">
                <a:ln>
                  <a:noFill/>
                </a:ln>
                <a:solidFill>
                  <a:srgbClr val="5C8064"/>
                </a:solidFill>
                <a:effectLst/>
                <a:uLnTx/>
                <a:uFillTx/>
                <a:latin typeface="Calibri" panose="020F0502020204030204"/>
                <a:ea typeface="+mn-ea"/>
                <a:cs typeface="+mn-cs"/>
              </a:rPr>
              <a:t>and </a:t>
            </a:r>
            <a:r>
              <a:rPr lang="en-GB" sz="4400" b="1" dirty="0">
                <a:solidFill>
                  <a:srgbClr val="5C8064"/>
                </a:solidFill>
                <a:latin typeface="Calibri" panose="020F0502020204030204"/>
              </a:rPr>
              <a:t>the circular</a:t>
            </a:r>
            <a:r>
              <a:rPr kumimoji="0" lang="en-GB" sz="4400" b="1" i="0" u="none" strike="noStrike" kern="1200" cap="none" spc="0" normalizeH="0" baseline="0" noProof="0" dirty="0">
                <a:ln>
                  <a:noFill/>
                </a:ln>
                <a:solidFill>
                  <a:srgbClr val="5C8064"/>
                </a:solidFill>
                <a:effectLst/>
                <a:uLnTx/>
                <a:uFillTx/>
                <a:latin typeface="Calibri" panose="020F0502020204030204"/>
                <a:ea typeface="+mn-ea"/>
                <a:cs typeface="+mn-cs"/>
              </a:rPr>
              <a:t> economy</a:t>
            </a:r>
            <a:endParaRPr kumimoji="0" lang="de-AT" sz="4400" b="1" i="0" u="none" strike="noStrike" kern="1200" cap="none" spc="0" normalizeH="0" baseline="0" noProof="0" dirty="0">
              <a:ln>
                <a:noFill/>
              </a:ln>
              <a:solidFill>
                <a:srgbClr val="5C8064"/>
              </a:solidFill>
              <a:effectLst/>
              <a:uLnTx/>
              <a:uFillTx/>
              <a:latin typeface="Calibri" panose="020F0502020204030204"/>
              <a:ea typeface="+mn-ea"/>
              <a:cs typeface="+mn-cs"/>
            </a:endParaRPr>
          </a:p>
        </p:txBody>
      </p:sp>
      <p:sp>
        <p:nvSpPr>
          <p:cNvPr id="10" name="Untertitel 2"/>
          <p:cNvSpPr txBox="1">
            <a:spLocks/>
          </p:cNvSpPr>
          <p:nvPr/>
        </p:nvSpPr>
        <p:spPr>
          <a:xfrm>
            <a:off x="884043" y="4445555"/>
            <a:ext cx="3580804" cy="1471361"/>
          </a:xfrm>
          <a:prstGeom prst="rect">
            <a:avLst/>
          </a:prstGeom>
          <a:noFill/>
        </p:spPr>
        <p:txBody>
          <a:bodyPr vert="horz" wrap="none" lIns="0" tIns="180000" rIns="0" bIns="0" rtlCol="0" anchor="t" anchorCtr="0">
            <a:noAutofit/>
          </a:bodyPr>
          <a:lstStyle>
            <a:lvl1pPr marL="0" indent="0" algn="l" defTabSz="914400" rtl="0" eaLnBrk="1" latinLnBrk="0" hangingPunct="1">
              <a:spcBef>
                <a:spcPct val="20000"/>
              </a:spcBef>
              <a:buFont typeface="Arial" panose="020B0604020202020204" pitchFamily="34" charset="0"/>
              <a:buNone/>
              <a:defRPr sz="2000" i="0" kern="1200" spc="100" baseline="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1"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t>Place </a:t>
            </a:r>
            <a:r>
              <a:rPr kumimoji="0" lang="de-DE" sz="2400" b="0"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t>| </a:t>
            </a:r>
            <a:r>
              <a:rPr kumimoji="0" lang="de-DE" sz="2400" b="1"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t>Date</a:t>
            </a:r>
            <a:br>
              <a:rPr kumimoji="0" lang="de-DE" sz="2400" b="1"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br>
            <a:r>
              <a:rPr kumimoji="0" lang="de-DE" sz="2400" b="1"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t>Speaker</a:t>
            </a:r>
            <a:br>
              <a:rPr kumimoji="0" lang="de-DE" sz="2400" b="1"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br>
            <a:br>
              <a:rPr kumimoji="0" lang="de-DE" sz="2400" b="1"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br>
            <a:r>
              <a:rPr kumimoji="0" lang="de-DE" sz="2400" b="1"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t>interreg-baltic.eu/</a:t>
            </a:r>
            <a:r>
              <a:rPr kumimoji="0" lang="de-DE" sz="2400" b="1" i="0" u="none" strike="noStrike" kern="1200" cap="none" spc="100" normalizeH="0" baseline="30000" noProof="0" dirty="0" err="1">
                <a:ln>
                  <a:noFill/>
                </a:ln>
                <a:solidFill>
                  <a:srgbClr val="5C8064"/>
                </a:solidFill>
                <a:effectLst/>
                <a:uLnTx/>
                <a:uFillTx/>
                <a:latin typeface="Calibri" panose="020F0502020204030204"/>
                <a:ea typeface="+mn-ea"/>
                <a:cs typeface="Arial" panose="020B0604020202020204" pitchFamily="34" charset="0"/>
              </a:rPr>
              <a:t>project</a:t>
            </a:r>
            <a:r>
              <a:rPr kumimoji="0" lang="de-DE" sz="2400" b="1"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t>/</a:t>
            </a:r>
            <a:r>
              <a:rPr kumimoji="0" lang="lv-LV" sz="2400" b="1"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rPr>
              <a:t>ccc</a:t>
            </a:r>
            <a:endParaRPr kumimoji="0" lang="de-DE" sz="2400" b="0" i="0" u="none" strike="noStrike" kern="1200" cap="none" spc="100" normalizeH="0" baseline="30000" noProof="0" dirty="0">
              <a:ln>
                <a:noFill/>
              </a:ln>
              <a:solidFill>
                <a:srgbClr val="5C8064"/>
              </a:solidFill>
              <a:effectLst/>
              <a:uLnTx/>
              <a:uFillTx/>
              <a:latin typeface="Calibri" panose="020F0502020204030204"/>
              <a:ea typeface="+mn-ea"/>
              <a:cs typeface="Arial" panose="020B0604020202020204" pitchFamily="34" charset="0"/>
            </a:endParaRPr>
          </a:p>
        </p:txBody>
      </p:sp>
      <p:pic>
        <p:nvPicPr>
          <p:cNvPr id="2" name="Grafik 1">
            <a:extLst>
              <a:ext uri="{FF2B5EF4-FFF2-40B4-BE49-F238E27FC236}">
                <a16:creationId xmlns:a16="http://schemas.microsoft.com/office/drawing/2014/main" id="{292A526F-79E8-F058-F143-34E75DB2A48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13125" y="4143167"/>
            <a:ext cx="3141245" cy="3141245"/>
          </a:xfrm>
          <a:prstGeom prst="rect">
            <a:avLst/>
          </a:prstGeom>
        </p:spPr>
      </p:pic>
      <p:pic>
        <p:nvPicPr>
          <p:cNvPr id="6" name="Picture 5">
            <a:extLst>
              <a:ext uri="{FF2B5EF4-FFF2-40B4-BE49-F238E27FC236}">
                <a16:creationId xmlns:a16="http://schemas.microsoft.com/office/drawing/2014/main" id="{3CCD0523-FD3C-101F-2231-8EDD75302B16}"/>
              </a:ext>
            </a:extLst>
          </p:cNvPr>
          <p:cNvPicPr>
            <a:picLocks noChangeAspect="1"/>
          </p:cNvPicPr>
          <p:nvPr/>
        </p:nvPicPr>
        <p:blipFill>
          <a:blip r:embed="rId3"/>
          <a:stretch>
            <a:fillRect/>
          </a:stretch>
        </p:blipFill>
        <p:spPr>
          <a:xfrm>
            <a:off x="414670" y="212651"/>
            <a:ext cx="5580857" cy="2360428"/>
          </a:xfrm>
          <a:prstGeom prst="rect">
            <a:avLst/>
          </a:prstGeom>
          <a:ln>
            <a:noFill/>
          </a:ln>
        </p:spPr>
      </p:pic>
    </p:spTree>
    <p:extLst>
      <p:ext uri="{BB962C8B-B14F-4D97-AF65-F5344CB8AC3E}">
        <p14:creationId xmlns:p14="http://schemas.microsoft.com/office/powerpoint/2010/main" val="140001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p:nvSpPr>
          <p:cNvPr id="6" name="Arrow: Pentagon 5">
            <a:extLst>
              <a:ext uri="{FF2B5EF4-FFF2-40B4-BE49-F238E27FC236}">
                <a16:creationId xmlns:a16="http://schemas.microsoft.com/office/drawing/2014/main" id="{56EBB4BE-31CE-C887-50F6-6C4764D549EA}"/>
              </a:ext>
            </a:extLst>
          </p:cNvPr>
          <p:cNvSpPr/>
          <p:nvPr/>
        </p:nvSpPr>
        <p:spPr>
          <a:xfrm>
            <a:off x="101600" y="2468880"/>
            <a:ext cx="2257634" cy="1613163"/>
          </a:xfrm>
          <a:prstGeom prst="homePlate">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8" name="Arrow: Chevron 7">
            <a:extLst>
              <a:ext uri="{FF2B5EF4-FFF2-40B4-BE49-F238E27FC236}">
                <a16:creationId xmlns:a16="http://schemas.microsoft.com/office/drawing/2014/main" id="{FC4E96E4-98FD-6FA2-872C-C6FEA02AFA1E}"/>
              </a:ext>
            </a:extLst>
          </p:cNvPr>
          <p:cNvSpPr/>
          <p:nvPr/>
        </p:nvSpPr>
        <p:spPr>
          <a:xfrm>
            <a:off x="1645920" y="2456443"/>
            <a:ext cx="2361348" cy="1625600"/>
          </a:xfrm>
          <a:prstGeom prst="chevron">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solidFill>
                <a:schemeClr val="tx1"/>
              </a:solidFill>
            </a:endParaRPr>
          </a:p>
        </p:txBody>
      </p:sp>
      <p:sp>
        <p:nvSpPr>
          <p:cNvPr id="10" name="Arrow: Chevron 9">
            <a:extLst>
              <a:ext uri="{FF2B5EF4-FFF2-40B4-BE49-F238E27FC236}">
                <a16:creationId xmlns:a16="http://schemas.microsoft.com/office/drawing/2014/main" id="{10264252-2E4A-92E0-E73F-BA359E283600}"/>
              </a:ext>
            </a:extLst>
          </p:cNvPr>
          <p:cNvSpPr/>
          <p:nvPr/>
        </p:nvSpPr>
        <p:spPr>
          <a:xfrm>
            <a:off x="3271520" y="2456443"/>
            <a:ext cx="2361348" cy="1625600"/>
          </a:xfrm>
          <a:prstGeom prst="chevron">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solidFill>
                <a:schemeClr val="tx1"/>
              </a:solidFill>
            </a:endParaRPr>
          </a:p>
        </p:txBody>
      </p:sp>
      <p:sp>
        <p:nvSpPr>
          <p:cNvPr id="13" name="Arrow: Chevron 12">
            <a:extLst>
              <a:ext uri="{FF2B5EF4-FFF2-40B4-BE49-F238E27FC236}">
                <a16:creationId xmlns:a16="http://schemas.microsoft.com/office/drawing/2014/main" id="{81F90AFB-CC8D-E826-9683-808655461942}"/>
              </a:ext>
            </a:extLst>
          </p:cNvPr>
          <p:cNvSpPr/>
          <p:nvPr/>
        </p:nvSpPr>
        <p:spPr>
          <a:xfrm>
            <a:off x="4919554" y="2456443"/>
            <a:ext cx="2361348" cy="1625600"/>
          </a:xfrm>
          <a:prstGeom prst="chevron">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solidFill>
                <a:schemeClr val="tx1"/>
              </a:solidFill>
            </a:endParaRPr>
          </a:p>
        </p:txBody>
      </p:sp>
      <p:sp>
        <p:nvSpPr>
          <p:cNvPr id="15" name="Arrow: Chevron 14">
            <a:extLst>
              <a:ext uri="{FF2B5EF4-FFF2-40B4-BE49-F238E27FC236}">
                <a16:creationId xmlns:a16="http://schemas.microsoft.com/office/drawing/2014/main" id="{D6FB271D-5389-FFB4-AF07-A384AFF1E7DF}"/>
              </a:ext>
            </a:extLst>
          </p:cNvPr>
          <p:cNvSpPr/>
          <p:nvPr/>
        </p:nvSpPr>
        <p:spPr>
          <a:xfrm>
            <a:off x="6579454" y="2456443"/>
            <a:ext cx="2361348" cy="1625600"/>
          </a:xfrm>
          <a:prstGeom prst="chevron">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solidFill>
                <a:schemeClr val="tx1"/>
              </a:solidFill>
            </a:endParaRPr>
          </a:p>
        </p:txBody>
      </p:sp>
      <p:sp>
        <p:nvSpPr>
          <p:cNvPr id="17" name="Arrow: Chevron 16">
            <a:extLst>
              <a:ext uri="{FF2B5EF4-FFF2-40B4-BE49-F238E27FC236}">
                <a16:creationId xmlns:a16="http://schemas.microsoft.com/office/drawing/2014/main" id="{DE8ABA33-C0BF-AA68-CB76-012262D3862C}"/>
              </a:ext>
            </a:extLst>
          </p:cNvPr>
          <p:cNvSpPr/>
          <p:nvPr/>
        </p:nvSpPr>
        <p:spPr>
          <a:xfrm>
            <a:off x="8227488" y="2456443"/>
            <a:ext cx="2361348" cy="1625600"/>
          </a:xfrm>
          <a:prstGeom prst="chevron">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solidFill>
                <a:schemeClr val="tx1"/>
              </a:solidFill>
            </a:endParaRPr>
          </a:p>
        </p:txBody>
      </p:sp>
      <p:pic>
        <p:nvPicPr>
          <p:cNvPr id="22" name="Graphic 21" descr="Forest scene outline">
            <a:extLst>
              <a:ext uri="{FF2B5EF4-FFF2-40B4-BE49-F238E27FC236}">
                <a16:creationId xmlns:a16="http://schemas.microsoft.com/office/drawing/2014/main" id="{44F62CFF-ADCF-BEFA-DAD8-CE225AE001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84" y="2659569"/>
            <a:ext cx="914400" cy="914400"/>
          </a:xfrm>
          <a:prstGeom prst="rect">
            <a:avLst/>
          </a:prstGeom>
        </p:spPr>
      </p:pic>
      <p:pic>
        <p:nvPicPr>
          <p:cNvPr id="25" name="Graphic 24" descr="Raw Materials outline">
            <a:extLst>
              <a:ext uri="{FF2B5EF4-FFF2-40B4-BE49-F238E27FC236}">
                <a16:creationId xmlns:a16="http://schemas.microsoft.com/office/drawing/2014/main" id="{CA98CE12-194B-C7D0-9DC9-031B4F92CD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122" y="2758333"/>
            <a:ext cx="914400" cy="914400"/>
          </a:xfrm>
          <a:prstGeom prst="rect">
            <a:avLst/>
          </a:prstGeom>
        </p:spPr>
      </p:pic>
      <p:sp>
        <p:nvSpPr>
          <p:cNvPr id="29" name="TextBox 28">
            <a:extLst>
              <a:ext uri="{FF2B5EF4-FFF2-40B4-BE49-F238E27FC236}">
                <a16:creationId xmlns:a16="http://schemas.microsoft.com/office/drawing/2014/main" id="{D2D2A7FE-6FFE-E110-2839-EDB3FC5B7C2E}"/>
              </a:ext>
            </a:extLst>
          </p:cNvPr>
          <p:cNvSpPr txBox="1"/>
          <p:nvPr/>
        </p:nvSpPr>
        <p:spPr>
          <a:xfrm>
            <a:off x="225273" y="3561080"/>
            <a:ext cx="1215397" cy="307777"/>
          </a:xfrm>
          <a:prstGeom prst="rect">
            <a:avLst/>
          </a:prstGeom>
          <a:noFill/>
          <a:ln>
            <a:noFill/>
          </a:ln>
        </p:spPr>
        <p:txBody>
          <a:bodyPr wrap="none" rtlCol="0">
            <a:spAutoFit/>
          </a:bodyPr>
          <a:lstStyle/>
          <a:p>
            <a:r>
              <a:rPr lang="en-GB" sz="1400" dirty="0">
                <a:solidFill>
                  <a:schemeClr val="bg1"/>
                </a:solidFill>
                <a:latin typeface="Calibri"/>
                <a:cs typeface="Calibri"/>
              </a:rPr>
              <a:t>Raw materials</a:t>
            </a:r>
            <a:endParaRPr lang="en-150" sz="1400" dirty="0">
              <a:solidFill>
                <a:schemeClr val="bg1"/>
              </a:solidFill>
              <a:latin typeface="Calibri"/>
              <a:cs typeface="Calibri"/>
            </a:endParaRPr>
          </a:p>
        </p:txBody>
      </p:sp>
      <p:pic>
        <p:nvPicPr>
          <p:cNvPr id="34" name="Graphic 33" descr="Scientific Thought outline">
            <a:extLst>
              <a:ext uri="{FF2B5EF4-FFF2-40B4-BE49-F238E27FC236}">
                <a16:creationId xmlns:a16="http://schemas.microsoft.com/office/drawing/2014/main" id="{398ACB9C-2C39-20B7-1575-28259E859B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2448" y="2703193"/>
            <a:ext cx="914400" cy="914400"/>
          </a:xfrm>
          <a:prstGeom prst="rect">
            <a:avLst/>
          </a:prstGeom>
        </p:spPr>
      </p:pic>
      <p:sp>
        <p:nvSpPr>
          <p:cNvPr id="37" name="TextBox 36">
            <a:extLst>
              <a:ext uri="{FF2B5EF4-FFF2-40B4-BE49-F238E27FC236}">
                <a16:creationId xmlns:a16="http://schemas.microsoft.com/office/drawing/2014/main" id="{3D615203-08E1-D13F-D330-3FC7559D02FC}"/>
              </a:ext>
            </a:extLst>
          </p:cNvPr>
          <p:cNvSpPr txBox="1"/>
          <p:nvPr/>
        </p:nvSpPr>
        <p:spPr>
          <a:xfrm>
            <a:off x="2523904" y="3558803"/>
            <a:ext cx="676788" cy="307777"/>
          </a:xfrm>
          <a:prstGeom prst="rect">
            <a:avLst/>
          </a:prstGeom>
          <a:noFill/>
          <a:ln>
            <a:noFill/>
          </a:ln>
        </p:spPr>
        <p:txBody>
          <a:bodyPr wrap="none" rtlCol="0">
            <a:spAutoFit/>
          </a:bodyPr>
          <a:lstStyle/>
          <a:p>
            <a:r>
              <a:rPr lang="en-GB" sz="1400" dirty="0">
                <a:solidFill>
                  <a:schemeClr val="bg1"/>
                </a:solidFill>
                <a:latin typeface="Calibri"/>
                <a:cs typeface="Calibri"/>
              </a:rPr>
              <a:t>Design</a:t>
            </a:r>
            <a:endParaRPr lang="en-150" sz="1400" dirty="0">
              <a:solidFill>
                <a:schemeClr val="bg1"/>
              </a:solidFill>
              <a:latin typeface="Calibri"/>
              <a:cs typeface="Calibri"/>
            </a:endParaRPr>
          </a:p>
        </p:txBody>
      </p:sp>
      <p:pic>
        <p:nvPicPr>
          <p:cNvPr id="38" name="Graphic 37" descr="Production outline">
            <a:extLst>
              <a:ext uri="{FF2B5EF4-FFF2-40B4-BE49-F238E27FC236}">
                <a16:creationId xmlns:a16="http://schemas.microsoft.com/office/drawing/2014/main" id="{228AB451-5BB5-0E1B-5044-34484605BF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91746" y="2647058"/>
            <a:ext cx="914400" cy="914400"/>
          </a:xfrm>
          <a:prstGeom prst="rect">
            <a:avLst/>
          </a:prstGeom>
        </p:spPr>
      </p:pic>
      <p:sp>
        <p:nvSpPr>
          <p:cNvPr id="39" name="TextBox 38">
            <a:extLst>
              <a:ext uri="{FF2B5EF4-FFF2-40B4-BE49-F238E27FC236}">
                <a16:creationId xmlns:a16="http://schemas.microsoft.com/office/drawing/2014/main" id="{1D118D5B-10FB-FF1A-C883-392833D70B17}"/>
              </a:ext>
            </a:extLst>
          </p:cNvPr>
          <p:cNvSpPr txBox="1"/>
          <p:nvPr/>
        </p:nvSpPr>
        <p:spPr>
          <a:xfrm>
            <a:off x="3783248" y="3443879"/>
            <a:ext cx="1306448" cy="523220"/>
          </a:xfrm>
          <a:prstGeom prst="rect">
            <a:avLst/>
          </a:prstGeom>
          <a:noFill/>
          <a:ln>
            <a:noFill/>
          </a:ln>
        </p:spPr>
        <p:txBody>
          <a:bodyPr wrap="none" rtlCol="0">
            <a:spAutoFit/>
          </a:bodyPr>
          <a:lstStyle/>
          <a:p>
            <a:r>
              <a:rPr lang="en-GB" sz="1400" dirty="0">
                <a:solidFill>
                  <a:schemeClr val="bg1"/>
                </a:solidFill>
                <a:latin typeface="Calibri"/>
                <a:cs typeface="Calibri"/>
              </a:rPr>
              <a:t>Manufacturing </a:t>
            </a:r>
            <a:br>
              <a:rPr lang="en-GB" sz="1400" dirty="0">
                <a:solidFill>
                  <a:schemeClr val="bg1"/>
                </a:solidFill>
                <a:latin typeface="Calibri"/>
                <a:cs typeface="Calibri"/>
              </a:rPr>
            </a:br>
            <a:r>
              <a:rPr lang="en-GB" sz="1400" dirty="0">
                <a:solidFill>
                  <a:schemeClr val="bg1"/>
                </a:solidFill>
                <a:latin typeface="Calibri"/>
                <a:cs typeface="Calibri"/>
              </a:rPr>
              <a:t>/ production</a:t>
            </a:r>
            <a:endParaRPr lang="en-150" sz="1400" dirty="0">
              <a:solidFill>
                <a:schemeClr val="bg1"/>
              </a:solidFill>
              <a:latin typeface="Calibri"/>
              <a:cs typeface="Calibri"/>
            </a:endParaRPr>
          </a:p>
        </p:txBody>
      </p:sp>
      <p:pic>
        <p:nvPicPr>
          <p:cNvPr id="40" name="Graphic 39" descr="Dump truck outline">
            <a:extLst>
              <a:ext uri="{FF2B5EF4-FFF2-40B4-BE49-F238E27FC236}">
                <a16:creationId xmlns:a16="http://schemas.microsoft.com/office/drawing/2014/main" id="{74CE5B96-9385-4E6A-2744-CAD1240152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33954" y="2677686"/>
            <a:ext cx="914400" cy="914400"/>
          </a:xfrm>
          <a:prstGeom prst="rect">
            <a:avLst/>
          </a:prstGeom>
        </p:spPr>
      </p:pic>
      <p:sp>
        <p:nvSpPr>
          <p:cNvPr id="41" name="TextBox 40">
            <a:extLst>
              <a:ext uri="{FF2B5EF4-FFF2-40B4-BE49-F238E27FC236}">
                <a16:creationId xmlns:a16="http://schemas.microsoft.com/office/drawing/2014/main" id="{3C0EC80F-0A9A-D3F1-C8EA-1FE86F1DA6A4}"/>
              </a:ext>
            </a:extLst>
          </p:cNvPr>
          <p:cNvSpPr txBox="1"/>
          <p:nvPr/>
        </p:nvSpPr>
        <p:spPr>
          <a:xfrm>
            <a:off x="5518802" y="3482651"/>
            <a:ext cx="1051506" cy="307777"/>
          </a:xfrm>
          <a:prstGeom prst="rect">
            <a:avLst/>
          </a:prstGeom>
          <a:noFill/>
          <a:ln>
            <a:noFill/>
          </a:ln>
        </p:spPr>
        <p:txBody>
          <a:bodyPr wrap="none" rtlCol="0">
            <a:spAutoFit/>
          </a:bodyPr>
          <a:lstStyle/>
          <a:p>
            <a:r>
              <a:rPr lang="en-GB" sz="1400" dirty="0">
                <a:solidFill>
                  <a:schemeClr val="bg1"/>
                </a:solidFill>
                <a:latin typeface="Calibri"/>
                <a:cs typeface="Calibri"/>
              </a:rPr>
              <a:t>Distribution</a:t>
            </a:r>
            <a:endParaRPr lang="en-150" sz="1400" dirty="0">
              <a:solidFill>
                <a:schemeClr val="bg1"/>
              </a:solidFill>
              <a:latin typeface="Calibri"/>
              <a:cs typeface="Calibri"/>
            </a:endParaRPr>
          </a:p>
        </p:txBody>
      </p:sp>
      <p:pic>
        <p:nvPicPr>
          <p:cNvPr id="45" name="Graphic 44" descr="Shopping bag outline">
            <a:extLst>
              <a:ext uri="{FF2B5EF4-FFF2-40B4-BE49-F238E27FC236}">
                <a16:creationId xmlns:a16="http://schemas.microsoft.com/office/drawing/2014/main" id="{2FAF8EFC-C3D0-9E88-0D1D-EB0CDF8EFC6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88434" y="2668139"/>
            <a:ext cx="914400" cy="914400"/>
          </a:xfrm>
          <a:prstGeom prst="rect">
            <a:avLst/>
          </a:prstGeom>
        </p:spPr>
      </p:pic>
      <p:sp>
        <p:nvSpPr>
          <p:cNvPr id="46" name="TextBox 45">
            <a:extLst>
              <a:ext uri="{FF2B5EF4-FFF2-40B4-BE49-F238E27FC236}">
                <a16:creationId xmlns:a16="http://schemas.microsoft.com/office/drawing/2014/main" id="{81BD0F89-6FEB-7182-92BD-F92E34F7C2C9}"/>
              </a:ext>
            </a:extLst>
          </p:cNvPr>
          <p:cNvSpPr txBox="1"/>
          <p:nvPr/>
        </p:nvSpPr>
        <p:spPr>
          <a:xfrm>
            <a:off x="7042446" y="3541899"/>
            <a:ext cx="1163332" cy="307777"/>
          </a:xfrm>
          <a:prstGeom prst="rect">
            <a:avLst/>
          </a:prstGeom>
          <a:noFill/>
          <a:ln>
            <a:noFill/>
          </a:ln>
        </p:spPr>
        <p:txBody>
          <a:bodyPr wrap="none" rtlCol="0">
            <a:spAutoFit/>
          </a:bodyPr>
          <a:lstStyle/>
          <a:p>
            <a:r>
              <a:rPr lang="lv-LV" sz="1400" dirty="0">
                <a:solidFill>
                  <a:schemeClr val="bg1"/>
                </a:solidFill>
                <a:latin typeface="Calibri"/>
                <a:cs typeface="Calibri"/>
              </a:rPr>
              <a:t>Consumption</a:t>
            </a:r>
            <a:endParaRPr lang="en-150" sz="1400" dirty="0">
              <a:solidFill>
                <a:schemeClr val="bg1"/>
              </a:solidFill>
              <a:latin typeface="Calibri"/>
              <a:cs typeface="Calibri"/>
            </a:endParaRPr>
          </a:p>
        </p:txBody>
      </p:sp>
      <p:pic>
        <p:nvPicPr>
          <p:cNvPr id="50" name="Graphic 49" descr="Garbage outline">
            <a:extLst>
              <a:ext uri="{FF2B5EF4-FFF2-40B4-BE49-F238E27FC236}">
                <a16:creationId xmlns:a16="http://schemas.microsoft.com/office/drawing/2014/main" id="{EBAF1BA8-84CD-D4CC-D8E2-8D5A0F426FC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56452" y="2762350"/>
            <a:ext cx="914400" cy="914400"/>
          </a:xfrm>
          <a:prstGeom prst="rect">
            <a:avLst/>
          </a:prstGeom>
        </p:spPr>
      </p:pic>
      <p:sp>
        <p:nvSpPr>
          <p:cNvPr id="51" name="TextBox 50">
            <a:extLst>
              <a:ext uri="{FF2B5EF4-FFF2-40B4-BE49-F238E27FC236}">
                <a16:creationId xmlns:a16="http://schemas.microsoft.com/office/drawing/2014/main" id="{DA7DC9AA-85FF-BF76-9FCE-C5336CC7E009}"/>
              </a:ext>
            </a:extLst>
          </p:cNvPr>
          <p:cNvSpPr txBox="1"/>
          <p:nvPr/>
        </p:nvSpPr>
        <p:spPr>
          <a:xfrm>
            <a:off x="9149610" y="3617593"/>
            <a:ext cx="642612" cy="307777"/>
          </a:xfrm>
          <a:prstGeom prst="rect">
            <a:avLst/>
          </a:prstGeom>
          <a:noFill/>
          <a:ln>
            <a:noFill/>
          </a:ln>
        </p:spPr>
        <p:txBody>
          <a:bodyPr wrap="none" rtlCol="0">
            <a:spAutoFit/>
          </a:bodyPr>
          <a:lstStyle/>
          <a:p>
            <a:r>
              <a:rPr lang="lv-LV" sz="1400" dirty="0">
                <a:solidFill>
                  <a:schemeClr val="bg1"/>
                </a:solidFill>
                <a:latin typeface="Calibri"/>
                <a:cs typeface="Calibri"/>
              </a:rPr>
              <a:t>Waste</a:t>
            </a:r>
            <a:endParaRPr lang="en-150" sz="1400" dirty="0">
              <a:solidFill>
                <a:schemeClr val="bg1"/>
              </a:solidFill>
              <a:latin typeface="Calibri"/>
              <a:cs typeface="Calibri"/>
            </a:endParaRPr>
          </a:p>
        </p:txBody>
      </p:sp>
      <p:grpSp>
        <p:nvGrpSpPr>
          <p:cNvPr id="55" name="Group 54">
            <a:extLst>
              <a:ext uri="{FF2B5EF4-FFF2-40B4-BE49-F238E27FC236}">
                <a16:creationId xmlns:a16="http://schemas.microsoft.com/office/drawing/2014/main" id="{B3D2B6A3-3FB4-1F22-F255-CA5197B0C67C}"/>
              </a:ext>
            </a:extLst>
          </p:cNvPr>
          <p:cNvGrpSpPr/>
          <p:nvPr/>
        </p:nvGrpSpPr>
        <p:grpSpPr>
          <a:xfrm>
            <a:off x="9877694" y="2455308"/>
            <a:ext cx="2202530" cy="1627869"/>
            <a:chOff x="10123674" y="2427607"/>
            <a:chExt cx="2371086" cy="1627869"/>
          </a:xfrm>
          <a:solidFill>
            <a:srgbClr val="376D49"/>
          </a:solidFill>
        </p:grpSpPr>
        <p:sp>
          <p:nvSpPr>
            <p:cNvPr id="53" name="Arrow: Chevron 52">
              <a:extLst>
                <a:ext uri="{FF2B5EF4-FFF2-40B4-BE49-F238E27FC236}">
                  <a16:creationId xmlns:a16="http://schemas.microsoft.com/office/drawing/2014/main" id="{C872FA0E-780D-1060-5E69-6E5AAF027563}"/>
                </a:ext>
              </a:extLst>
            </p:cNvPr>
            <p:cNvSpPr/>
            <p:nvPr/>
          </p:nvSpPr>
          <p:spPr>
            <a:xfrm>
              <a:off x="10123674" y="2427607"/>
              <a:ext cx="2361348" cy="1625600"/>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solidFill>
                  <a:schemeClr val="tx1"/>
                </a:solidFill>
              </a:endParaRPr>
            </a:p>
          </p:txBody>
        </p:sp>
        <p:sp>
          <p:nvSpPr>
            <p:cNvPr id="54" name="Rectangle 53">
              <a:extLst>
                <a:ext uri="{FF2B5EF4-FFF2-40B4-BE49-F238E27FC236}">
                  <a16:creationId xmlns:a16="http://schemas.microsoft.com/office/drawing/2014/main" id="{889ED8E3-1AEA-31E6-4EFD-17440A751AF8}"/>
                </a:ext>
              </a:extLst>
            </p:cNvPr>
            <p:cNvSpPr/>
            <p:nvPr/>
          </p:nvSpPr>
          <p:spPr>
            <a:xfrm>
              <a:off x="11153724" y="2429876"/>
              <a:ext cx="1341036" cy="16256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grpSp>
      <p:pic>
        <p:nvPicPr>
          <p:cNvPr id="57" name="Graphic 56" descr="Dead Fish Skeleton outline">
            <a:extLst>
              <a:ext uri="{FF2B5EF4-FFF2-40B4-BE49-F238E27FC236}">
                <a16:creationId xmlns:a16="http://schemas.microsoft.com/office/drawing/2014/main" id="{7684B6C4-FA5F-7DE5-B071-8DF662C6F6F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07118" y="2245360"/>
            <a:ext cx="914400" cy="914400"/>
          </a:xfrm>
          <a:prstGeom prst="rect">
            <a:avLst/>
          </a:prstGeom>
        </p:spPr>
      </p:pic>
      <p:pic>
        <p:nvPicPr>
          <p:cNvPr id="59" name="Graphic 58" descr="Water Bottle outline">
            <a:extLst>
              <a:ext uri="{FF2B5EF4-FFF2-40B4-BE49-F238E27FC236}">
                <a16:creationId xmlns:a16="http://schemas.microsoft.com/office/drawing/2014/main" id="{CAF46D7F-1CC1-14B7-FA6E-494B74A26B9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58716" y="2807564"/>
            <a:ext cx="914400" cy="914400"/>
          </a:xfrm>
          <a:prstGeom prst="rect">
            <a:avLst/>
          </a:prstGeom>
        </p:spPr>
      </p:pic>
      <p:pic>
        <p:nvPicPr>
          <p:cNvPr id="61" name="Graphic 60" descr="Stained Clothing outline">
            <a:extLst>
              <a:ext uri="{FF2B5EF4-FFF2-40B4-BE49-F238E27FC236}">
                <a16:creationId xmlns:a16="http://schemas.microsoft.com/office/drawing/2014/main" id="{FF8D9441-2A8F-FCD0-D3CE-1BC45857181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065916" y="2805164"/>
            <a:ext cx="914400" cy="914400"/>
          </a:xfrm>
          <a:prstGeom prst="rect">
            <a:avLst/>
          </a:prstGeom>
        </p:spPr>
      </p:pic>
      <p:sp>
        <p:nvSpPr>
          <p:cNvPr id="62" name="TextBox 61">
            <a:extLst>
              <a:ext uri="{FF2B5EF4-FFF2-40B4-BE49-F238E27FC236}">
                <a16:creationId xmlns:a16="http://schemas.microsoft.com/office/drawing/2014/main" id="{72A292EE-025A-FB78-5986-F895E272EA27}"/>
              </a:ext>
            </a:extLst>
          </p:cNvPr>
          <p:cNvSpPr txBox="1"/>
          <p:nvPr/>
        </p:nvSpPr>
        <p:spPr>
          <a:xfrm>
            <a:off x="10824762" y="3690897"/>
            <a:ext cx="715260" cy="307777"/>
          </a:xfrm>
          <a:prstGeom prst="rect">
            <a:avLst/>
          </a:prstGeom>
          <a:noFill/>
          <a:ln>
            <a:noFill/>
          </a:ln>
        </p:spPr>
        <p:txBody>
          <a:bodyPr wrap="none" rtlCol="0">
            <a:spAutoFit/>
          </a:bodyPr>
          <a:lstStyle/>
          <a:p>
            <a:r>
              <a:rPr lang="lv-LV" sz="1400" dirty="0">
                <a:solidFill>
                  <a:schemeClr val="bg1"/>
                </a:solidFill>
                <a:latin typeface="Calibri"/>
                <a:cs typeface="Calibri"/>
              </a:rPr>
              <a:t>Landfill</a:t>
            </a:r>
            <a:endParaRPr lang="en-150" sz="1400" dirty="0">
              <a:solidFill>
                <a:schemeClr val="bg1"/>
              </a:solidFill>
              <a:latin typeface="Calibri"/>
              <a:cs typeface="Calibri"/>
            </a:endParaRPr>
          </a:p>
        </p:txBody>
      </p:sp>
      <p:sp>
        <p:nvSpPr>
          <p:cNvPr id="63" name="TextBox 62">
            <a:extLst>
              <a:ext uri="{FF2B5EF4-FFF2-40B4-BE49-F238E27FC236}">
                <a16:creationId xmlns:a16="http://schemas.microsoft.com/office/drawing/2014/main" id="{B5168C7D-F82C-2B15-28BD-6896241ED56E}"/>
              </a:ext>
            </a:extLst>
          </p:cNvPr>
          <p:cNvSpPr txBox="1"/>
          <p:nvPr/>
        </p:nvSpPr>
        <p:spPr>
          <a:xfrm>
            <a:off x="65184" y="1705873"/>
            <a:ext cx="184731" cy="461665"/>
          </a:xfrm>
          <a:prstGeom prst="rect">
            <a:avLst/>
          </a:prstGeom>
          <a:noFill/>
        </p:spPr>
        <p:txBody>
          <a:bodyPr wrap="none" rtlCol="0">
            <a:spAutoFit/>
          </a:bodyPr>
          <a:lstStyle/>
          <a:p>
            <a:endParaRPr lang="en-150" sz="2400" dirty="0">
              <a:latin typeface="Calibri"/>
              <a:cs typeface="Calibri"/>
            </a:endParaRPr>
          </a:p>
        </p:txBody>
      </p:sp>
      <p:sp>
        <p:nvSpPr>
          <p:cNvPr id="3" name="Title 2">
            <a:extLst>
              <a:ext uri="{FF2B5EF4-FFF2-40B4-BE49-F238E27FC236}">
                <a16:creationId xmlns:a16="http://schemas.microsoft.com/office/drawing/2014/main" id="{99CC6FB2-0FFD-FD77-C441-BAFA9002C5F7}"/>
              </a:ext>
            </a:extLst>
          </p:cNvPr>
          <p:cNvSpPr>
            <a:spLocks noGrp="1"/>
          </p:cNvSpPr>
          <p:nvPr>
            <p:ph type="title"/>
          </p:nvPr>
        </p:nvSpPr>
        <p:spPr/>
        <p:txBody>
          <a:bodyPr/>
          <a:lstStyle/>
          <a:p>
            <a:r>
              <a:rPr lang="en-GB" sz="4400" dirty="0">
                <a:solidFill>
                  <a:srgbClr val="376D49"/>
                </a:solidFill>
                <a:latin typeface="Calibri"/>
                <a:cs typeface="Calibri"/>
              </a:rPr>
              <a:t>The linear economy</a:t>
            </a:r>
            <a:endParaRPr lang="en-150" dirty="0">
              <a:solidFill>
                <a:srgbClr val="376D49"/>
              </a:solidFill>
            </a:endParaRPr>
          </a:p>
        </p:txBody>
      </p:sp>
    </p:spTree>
    <p:extLst>
      <p:ext uri="{BB962C8B-B14F-4D97-AF65-F5344CB8AC3E}">
        <p14:creationId xmlns:p14="http://schemas.microsoft.com/office/powerpoint/2010/main" val="343147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6FED-7363-8A65-21B2-3DC807B20231}"/>
            </a:ext>
          </a:extLst>
        </p:cNvPr>
        <p:cNvGrpSpPr/>
        <p:nvPr/>
      </p:nvGrpSpPr>
      <p:grpSpPr>
        <a:xfrm>
          <a:off x="0" y="0"/>
          <a:ext cx="0" cy="0"/>
          <a:chOff x="0" y="0"/>
          <a:chExt cx="0" cy="0"/>
        </a:xfrm>
      </p:grpSpPr>
      <p:grpSp>
        <p:nvGrpSpPr>
          <p:cNvPr id="49" name="Group 48">
            <a:extLst>
              <a:ext uri="{FF2B5EF4-FFF2-40B4-BE49-F238E27FC236}">
                <a16:creationId xmlns:a16="http://schemas.microsoft.com/office/drawing/2014/main" id="{8D2F8A1F-9354-B08A-AD73-3148A185D268}"/>
              </a:ext>
            </a:extLst>
          </p:cNvPr>
          <p:cNvGrpSpPr/>
          <p:nvPr/>
        </p:nvGrpSpPr>
        <p:grpSpPr>
          <a:xfrm>
            <a:off x="1603004" y="807774"/>
            <a:ext cx="9143999" cy="6006253"/>
            <a:chOff x="1603004" y="807774"/>
            <a:chExt cx="9143999" cy="6006253"/>
          </a:xfrm>
        </p:grpSpPr>
        <p:sp>
          <p:nvSpPr>
            <p:cNvPr id="35" name="Arrow: Chevron 34">
              <a:extLst>
                <a:ext uri="{FF2B5EF4-FFF2-40B4-BE49-F238E27FC236}">
                  <a16:creationId xmlns:a16="http://schemas.microsoft.com/office/drawing/2014/main" id="{62E5274E-3113-C95C-C07B-8049C199BFF8}"/>
                </a:ext>
              </a:extLst>
            </p:cNvPr>
            <p:cNvSpPr/>
            <p:nvPr/>
          </p:nvSpPr>
          <p:spPr>
            <a:xfrm rot="10800000">
              <a:off x="1732360" y="3677789"/>
              <a:ext cx="2515714" cy="1222027"/>
            </a:xfrm>
            <a:prstGeom prst="chevron">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solidFill>
                  <a:schemeClr val="tx1"/>
                </a:solidFill>
              </a:endParaRPr>
            </a:p>
          </p:txBody>
        </p:sp>
        <p:sp>
          <p:nvSpPr>
            <p:cNvPr id="19" name="Rectangle 18">
              <a:extLst>
                <a:ext uri="{FF2B5EF4-FFF2-40B4-BE49-F238E27FC236}">
                  <a16:creationId xmlns:a16="http://schemas.microsoft.com/office/drawing/2014/main" id="{ED8EAC26-029D-1DC3-A356-D5D1FE0610E2}"/>
                </a:ext>
              </a:extLst>
            </p:cNvPr>
            <p:cNvSpPr/>
            <p:nvPr/>
          </p:nvSpPr>
          <p:spPr>
            <a:xfrm>
              <a:off x="1603004" y="1171606"/>
              <a:ext cx="3964514" cy="1202453"/>
            </a:xfrm>
            <a:prstGeom prst="rect">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graphicFrame>
          <p:nvGraphicFramePr>
            <p:cNvPr id="30" name="Diagram 29">
              <a:extLst>
                <a:ext uri="{FF2B5EF4-FFF2-40B4-BE49-F238E27FC236}">
                  <a16:creationId xmlns:a16="http://schemas.microsoft.com/office/drawing/2014/main" id="{E72917CD-0517-6A37-E98C-0CCAEE5C099C}"/>
                </a:ext>
              </a:extLst>
            </p:cNvPr>
            <p:cNvGraphicFramePr/>
            <p:nvPr>
              <p:extLst>
                <p:ext uri="{D42A27DB-BD31-4B8C-83A1-F6EECF244321}">
                  <p14:modId xmlns:p14="http://schemas.microsoft.com/office/powerpoint/2010/main" val="825188705"/>
                </p:ext>
              </p:extLst>
            </p:nvPr>
          </p:nvGraphicFramePr>
          <p:xfrm>
            <a:off x="1851397" y="807774"/>
            <a:ext cx="8895606" cy="600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2CFDF2D1-2964-DD00-998A-A835383F0AD8}"/>
                </a:ext>
              </a:extLst>
            </p:cNvPr>
            <p:cNvSpPr>
              <a:spLocks noGrp="1" noRot="1" noMove="1" noResize="1" noEditPoints="1" noAdjustHandles="1" noChangeArrowheads="1" noChangeShapeType="1"/>
            </p:cNvSpPr>
            <p:nvPr/>
          </p:nvSpPr>
          <p:spPr>
            <a:xfrm>
              <a:off x="5375691" y="2587676"/>
              <a:ext cx="1838960" cy="181864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7" name="Graphic 6" descr="Tools outline">
              <a:extLst>
                <a:ext uri="{FF2B5EF4-FFF2-40B4-BE49-F238E27FC236}">
                  <a16:creationId xmlns:a16="http://schemas.microsoft.com/office/drawing/2014/main" id="{463268BB-0970-2606-52E8-BE81758E78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6011" y="4577784"/>
              <a:ext cx="873956" cy="873956"/>
            </a:xfrm>
            <a:prstGeom prst="rect">
              <a:avLst/>
            </a:prstGeom>
          </p:spPr>
        </p:pic>
        <p:pic>
          <p:nvPicPr>
            <p:cNvPr id="9" name="Graphic 8" descr="Recycle outline">
              <a:extLst>
                <a:ext uri="{FF2B5EF4-FFF2-40B4-BE49-F238E27FC236}">
                  <a16:creationId xmlns:a16="http://schemas.microsoft.com/office/drawing/2014/main" id="{EB72132A-4EB9-4124-DE40-E591893FD6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50034" y="4674500"/>
              <a:ext cx="914400" cy="914400"/>
            </a:xfrm>
            <a:prstGeom prst="rect">
              <a:avLst/>
            </a:prstGeom>
          </p:spPr>
        </p:pic>
        <p:pic>
          <p:nvPicPr>
            <p:cNvPr id="11" name="Graphic 10" descr="Recycle outline">
              <a:extLst>
                <a:ext uri="{FF2B5EF4-FFF2-40B4-BE49-F238E27FC236}">
                  <a16:creationId xmlns:a16="http://schemas.microsoft.com/office/drawing/2014/main" id="{A9D87A65-C194-D8A1-9483-A87361C3BD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52727" y="3106812"/>
              <a:ext cx="914400" cy="914400"/>
            </a:xfrm>
            <a:prstGeom prst="rect">
              <a:avLst/>
            </a:prstGeom>
          </p:spPr>
        </p:pic>
        <p:pic>
          <p:nvPicPr>
            <p:cNvPr id="14" name="Graphic 13" descr="Dump truck outline">
              <a:extLst>
                <a:ext uri="{FF2B5EF4-FFF2-40B4-BE49-F238E27FC236}">
                  <a16:creationId xmlns:a16="http://schemas.microsoft.com/office/drawing/2014/main" id="{D62792C7-B380-FDA2-DFCC-E67BFACCA45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54059" y="3175900"/>
              <a:ext cx="914400" cy="914400"/>
            </a:xfrm>
            <a:prstGeom prst="rect">
              <a:avLst/>
            </a:prstGeom>
          </p:spPr>
        </p:pic>
        <p:pic>
          <p:nvPicPr>
            <p:cNvPr id="16" name="Graphic 15" descr="Scientific Thought outline">
              <a:extLst>
                <a:ext uri="{FF2B5EF4-FFF2-40B4-BE49-F238E27FC236}">
                  <a16:creationId xmlns:a16="http://schemas.microsoft.com/office/drawing/2014/main" id="{B9ECBACF-A3FC-9533-3736-A247A0BADB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62169" y="1654535"/>
              <a:ext cx="914400" cy="914400"/>
            </a:xfrm>
            <a:prstGeom prst="rect">
              <a:avLst/>
            </a:prstGeom>
          </p:spPr>
        </p:pic>
        <p:pic>
          <p:nvPicPr>
            <p:cNvPr id="18" name="Graphic 17" descr="Production outline">
              <a:extLst>
                <a:ext uri="{FF2B5EF4-FFF2-40B4-BE49-F238E27FC236}">
                  <a16:creationId xmlns:a16="http://schemas.microsoft.com/office/drawing/2014/main" id="{A688F2DB-2E1F-6993-0230-9A7205B47DD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73339" y="1364637"/>
              <a:ext cx="914400" cy="914400"/>
            </a:xfrm>
            <a:prstGeom prst="rect">
              <a:avLst/>
            </a:prstGeom>
          </p:spPr>
        </p:pic>
        <p:pic>
          <p:nvPicPr>
            <p:cNvPr id="21" name="Graphic 20" descr="Forest scene outline">
              <a:extLst>
                <a:ext uri="{FF2B5EF4-FFF2-40B4-BE49-F238E27FC236}">
                  <a16:creationId xmlns:a16="http://schemas.microsoft.com/office/drawing/2014/main" id="{3DA99689-5683-AB6F-447A-55AC63C46EA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749634" y="1179037"/>
              <a:ext cx="914400" cy="914400"/>
            </a:xfrm>
            <a:prstGeom prst="rect">
              <a:avLst/>
            </a:prstGeom>
          </p:spPr>
        </p:pic>
        <p:pic>
          <p:nvPicPr>
            <p:cNvPr id="23" name="Graphic 22" descr="Raw Materials outline">
              <a:extLst>
                <a:ext uri="{FF2B5EF4-FFF2-40B4-BE49-F238E27FC236}">
                  <a16:creationId xmlns:a16="http://schemas.microsoft.com/office/drawing/2014/main" id="{3A836936-3A60-2C3F-B298-83356BFC946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934412" y="1277801"/>
              <a:ext cx="914400" cy="914400"/>
            </a:xfrm>
            <a:prstGeom prst="rect">
              <a:avLst/>
            </a:prstGeom>
          </p:spPr>
        </p:pic>
        <p:sp>
          <p:nvSpPr>
            <p:cNvPr id="24" name="TextBox 23">
              <a:extLst>
                <a:ext uri="{FF2B5EF4-FFF2-40B4-BE49-F238E27FC236}">
                  <a16:creationId xmlns:a16="http://schemas.microsoft.com/office/drawing/2014/main" id="{78A03BE7-2ACF-9704-6FC0-E0B10BA66175}"/>
                </a:ext>
              </a:extLst>
            </p:cNvPr>
            <p:cNvSpPr txBox="1"/>
            <p:nvPr/>
          </p:nvSpPr>
          <p:spPr>
            <a:xfrm>
              <a:off x="2153563" y="2080548"/>
              <a:ext cx="1215397" cy="307777"/>
            </a:xfrm>
            <a:prstGeom prst="rect">
              <a:avLst/>
            </a:prstGeom>
            <a:noFill/>
            <a:ln>
              <a:noFill/>
            </a:ln>
          </p:spPr>
          <p:txBody>
            <a:bodyPr wrap="none" rtlCol="0">
              <a:spAutoFit/>
            </a:bodyPr>
            <a:lstStyle/>
            <a:p>
              <a:r>
                <a:rPr lang="en-GB" sz="1400" dirty="0">
                  <a:solidFill>
                    <a:schemeClr val="bg1"/>
                  </a:solidFill>
                  <a:latin typeface="Calibri"/>
                  <a:cs typeface="Calibri"/>
                </a:rPr>
                <a:t>Raw materials</a:t>
              </a:r>
              <a:endParaRPr lang="en-150" sz="1400" dirty="0">
                <a:solidFill>
                  <a:schemeClr val="bg1"/>
                </a:solidFill>
                <a:latin typeface="Calibri"/>
                <a:cs typeface="Calibri"/>
              </a:endParaRPr>
            </a:p>
          </p:txBody>
        </p:sp>
        <p:sp>
          <p:nvSpPr>
            <p:cNvPr id="26" name="TextBox 25">
              <a:extLst>
                <a:ext uri="{FF2B5EF4-FFF2-40B4-BE49-F238E27FC236}">
                  <a16:creationId xmlns:a16="http://schemas.microsoft.com/office/drawing/2014/main" id="{13F67BCE-88E1-A539-F9C4-943873146A87}"/>
                </a:ext>
              </a:extLst>
            </p:cNvPr>
            <p:cNvSpPr txBox="1"/>
            <p:nvPr/>
          </p:nvSpPr>
          <p:spPr>
            <a:xfrm>
              <a:off x="4953625" y="2510145"/>
              <a:ext cx="676788" cy="307777"/>
            </a:xfrm>
            <a:prstGeom prst="rect">
              <a:avLst/>
            </a:prstGeom>
            <a:noFill/>
            <a:ln>
              <a:noFill/>
            </a:ln>
          </p:spPr>
          <p:txBody>
            <a:bodyPr wrap="none" rtlCol="0">
              <a:spAutoFit/>
            </a:bodyPr>
            <a:lstStyle/>
            <a:p>
              <a:r>
                <a:rPr lang="en-GB" sz="1400" dirty="0">
                  <a:solidFill>
                    <a:schemeClr val="bg1"/>
                  </a:solidFill>
                  <a:latin typeface="Calibri"/>
                  <a:cs typeface="Calibri"/>
                </a:rPr>
                <a:t>Design</a:t>
              </a:r>
              <a:endParaRPr lang="en-150" sz="1400" dirty="0">
                <a:solidFill>
                  <a:schemeClr val="bg1"/>
                </a:solidFill>
                <a:latin typeface="Calibri"/>
                <a:cs typeface="Calibri"/>
              </a:endParaRPr>
            </a:p>
          </p:txBody>
        </p:sp>
        <p:sp>
          <p:nvSpPr>
            <p:cNvPr id="27" name="TextBox 26">
              <a:extLst>
                <a:ext uri="{FF2B5EF4-FFF2-40B4-BE49-F238E27FC236}">
                  <a16:creationId xmlns:a16="http://schemas.microsoft.com/office/drawing/2014/main" id="{3791EB25-F796-4D7A-4FE0-4E55E931A6BF}"/>
                </a:ext>
              </a:extLst>
            </p:cNvPr>
            <p:cNvSpPr txBox="1"/>
            <p:nvPr/>
          </p:nvSpPr>
          <p:spPr>
            <a:xfrm>
              <a:off x="6364841" y="2161458"/>
              <a:ext cx="1306448" cy="523220"/>
            </a:xfrm>
            <a:prstGeom prst="rect">
              <a:avLst/>
            </a:prstGeom>
            <a:noFill/>
            <a:ln>
              <a:noFill/>
            </a:ln>
          </p:spPr>
          <p:txBody>
            <a:bodyPr wrap="none" rtlCol="0">
              <a:spAutoFit/>
            </a:bodyPr>
            <a:lstStyle/>
            <a:p>
              <a:r>
                <a:rPr lang="en-GB" sz="1400" dirty="0">
                  <a:solidFill>
                    <a:schemeClr val="bg1"/>
                  </a:solidFill>
                  <a:latin typeface="Calibri"/>
                  <a:cs typeface="Calibri"/>
                </a:rPr>
                <a:t>Manufacturing </a:t>
              </a:r>
              <a:br>
                <a:rPr lang="en-GB" sz="1400" dirty="0">
                  <a:solidFill>
                    <a:schemeClr val="bg1"/>
                  </a:solidFill>
                  <a:latin typeface="Calibri"/>
                  <a:cs typeface="Calibri"/>
                </a:rPr>
              </a:br>
              <a:r>
                <a:rPr lang="en-GB" sz="1400" dirty="0">
                  <a:solidFill>
                    <a:schemeClr val="bg1"/>
                  </a:solidFill>
                  <a:latin typeface="Calibri"/>
                  <a:cs typeface="Calibri"/>
                </a:rPr>
                <a:t>/ production</a:t>
              </a:r>
              <a:endParaRPr lang="en-150" sz="1400" dirty="0">
                <a:solidFill>
                  <a:schemeClr val="bg1"/>
                </a:solidFill>
                <a:latin typeface="Calibri"/>
                <a:cs typeface="Calibri"/>
              </a:endParaRPr>
            </a:p>
          </p:txBody>
        </p:sp>
        <p:sp>
          <p:nvSpPr>
            <p:cNvPr id="28" name="TextBox 27">
              <a:extLst>
                <a:ext uri="{FF2B5EF4-FFF2-40B4-BE49-F238E27FC236}">
                  <a16:creationId xmlns:a16="http://schemas.microsoft.com/office/drawing/2014/main" id="{A90A205B-7FFD-B2EB-2599-771022EA237F}"/>
                </a:ext>
              </a:extLst>
            </p:cNvPr>
            <p:cNvSpPr txBox="1"/>
            <p:nvPr/>
          </p:nvSpPr>
          <p:spPr>
            <a:xfrm>
              <a:off x="7206444" y="3950385"/>
              <a:ext cx="1051506" cy="307777"/>
            </a:xfrm>
            <a:prstGeom prst="rect">
              <a:avLst/>
            </a:prstGeom>
            <a:noFill/>
            <a:ln>
              <a:noFill/>
            </a:ln>
          </p:spPr>
          <p:txBody>
            <a:bodyPr wrap="none" rtlCol="0">
              <a:spAutoFit/>
            </a:bodyPr>
            <a:lstStyle/>
            <a:p>
              <a:r>
                <a:rPr lang="en-GB" sz="1400" dirty="0">
                  <a:solidFill>
                    <a:schemeClr val="bg1"/>
                  </a:solidFill>
                  <a:latin typeface="Calibri"/>
                  <a:cs typeface="Calibri"/>
                </a:rPr>
                <a:t>Distribution</a:t>
              </a:r>
              <a:endParaRPr lang="en-150" sz="1400" dirty="0">
                <a:solidFill>
                  <a:schemeClr val="bg1"/>
                </a:solidFill>
                <a:latin typeface="Calibri"/>
                <a:cs typeface="Calibri"/>
              </a:endParaRPr>
            </a:p>
          </p:txBody>
        </p:sp>
        <p:sp>
          <p:nvSpPr>
            <p:cNvPr id="31" name="TextBox 30">
              <a:extLst>
                <a:ext uri="{FF2B5EF4-FFF2-40B4-BE49-F238E27FC236}">
                  <a16:creationId xmlns:a16="http://schemas.microsoft.com/office/drawing/2014/main" id="{B6C1D38F-4F83-3B1C-7F9A-5EF8DF24035B}"/>
                </a:ext>
              </a:extLst>
            </p:cNvPr>
            <p:cNvSpPr txBox="1"/>
            <p:nvPr/>
          </p:nvSpPr>
          <p:spPr>
            <a:xfrm>
              <a:off x="6434271" y="5349341"/>
              <a:ext cx="1248290" cy="523220"/>
            </a:xfrm>
            <a:prstGeom prst="rect">
              <a:avLst/>
            </a:prstGeom>
            <a:noFill/>
            <a:ln>
              <a:noFill/>
            </a:ln>
          </p:spPr>
          <p:txBody>
            <a:bodyPr wrap="none" rtlCol="0">
              <a:spAutoFit/>
            </a:bodyPr>
            <a:lstStyle/>
            <a:p>
              <a:r>
                <a:rPr lang="en-GB" sz="1400" dirty="0">
                  <a:solidFill>
                    <a:schemeClr val="bg1"/>
                  </a:solidFill>
                  <a:latin typeface="Calibri"/>
                  <a:cs typeface="Calibri"/>
                </a:rPr>
                <a:t>Consumption, </a:t>
              </a:r>
              <a:br>
                <a:rPr lang="en-GB" sz="1400" dirty="0">
                  <a:solidFill>
                    <a:schemeClr val="bg1"/>
                  </a:solidFill>
                  <a:latin typeface="Calibri"/>
                  <a:cs typeface="Calibri"/>
                </a:rPr>
              </a:br>
              <a:r>
                <a:rPr lang="en-GB" sz="1400" dirty="0">
                  <a:solidFill>
                    <a:schemeClr val="bg1"/>
                  </a:solidFill>
                  <a:latin typeface="Calibri"/>
                  <a:cs typeface="Calibri"/>
                </a:rPr>
                <a:t>re-use, repair</a:t>
              </a:r>
              <a:endParaRPr lang="en-150" sz="1400" dirty="0">
                <a:solidFill>
                  <a:schemeClr val="bg1"/>
                </a:solidFill>
                <a:latin typeface="Calibri"/>
                <a:cs typeface="Calibri"/>
              </a:endParaRPr>
            </a:p>
          </p:txBody>
        </p:sp>
        <p:sp>
          <p:nvSpPr>
            <p:cNvPr id="32" name="TextBox 31">
              <a:extLst>
                <a:ext uri="{FF2B5EF4-FFF2-40B4-BE49-F238E27FC236}">
                  <a16:creationId xmlns:a16="http://schemas.microsoft.com/office/drawing/2014/main" id="{54EB8DBC-F31F-6B0F-8D7C-A4D93F91F1AB}"/>
                </a:ext>
              </a:extLst>
            </p:cNvPr>
            <p:cNvSpPr txBox="1"/>
            <p:nvPr/>
          </p:nvSpPr>
          <p:spPr>
            <a:xfrm>
              <a:off x="4919046" y="5525670"/>
              <a:ext cx="915635" cy="307777"/>
            </a:xfrm>
            <a:prstGeom prst="rect">
              <a:avLst/>
            </a:prstGeom>
            <a:noFill/>
            <a:ln>
              <a:noFill/>
            </a:ln>
          </p:spPr>
          <p:txBody>
            <a:bodyPr wrap="none" rtlCol="0">
              <a:spAutoFit/>
            </a:bodyPr>
            <a:lstStyle/>
            <a:p>
              <a:r>
                <a:rPr lang="en-GB" sz="1400" dirty="0">
                  <a:solidFill>
                    <a:schemeClr val="bg1"/>
                  </a:solidFill>
                  <a:latin typeface="Calibri"/>
                  <a:cs typeface="Calibri"/>
                </a:rPr>
                <a:t>Collection</a:t>
              </a:r>
              <a:endParaRPr lang="en-150" sz="1400" dirty="0">
                <a:solidFill>
                  <a:schemeClr val="bg1"/>
                </a:solidFill>
                <a:latin typeface="Calibri"/>
                <a:cs typeface="Calibri"/>
              </a:endParaRPr>
            </a:p>
          </p:txBody>
        </p:sp>
        <p:sp>
          <p:nvSpPr>
            <p:cNvPr id="33" name="TextBox 32">
              <a:extLst>
                <a:ext uri="{FF2B5EF4-FFF2-40B4-BE49-F238E27FC236}">
                  <a16:creationId xmlns:a16="http://schemas.microsoft.com/office/drawing/2014/main" id="{860ECF44-77E1-2EDC-68CD-3FD8C84371EE}"/>
                </a:ext>
              </a:extLst>
            </p:cNvPr>
            <p:cNvSpPr txBox="1"/>
            <p:nvPr/>
          </p:nvSpPr>
          <p:spPr>
            <a:xfrm>
              <a:off x="4089488" y="3981026"/>
              <a:ext cx="862095" cy="307777"/>
            </a:xfrm>
            <a:prstGeom prst="rect">
              <a:avLst/>
            </a:prstGeom>
            <a:noFill/>
            <a:ln>
              <a:noFill/>
            </a:ln>
          </p:spPr>
          <p:txBody>
            <a:bodyPr wrap="none" rtlCol="0">
              <a:spAutoFit/>
            </a:bodyPr>
            <a:lstStyle/>
            <a:p>
              <a:r>
                <a:rPr lang="en-GB" sz="1400" dirty="0">
                  <a:solidFill>
                    <a:schemeClr val="bg1"/>
                  </a:solidFill>
                  <a:latin typeface="Calibri"/>
                  <a:cs typeface="Calibri"/>
                </a:rPr>
                <a:t>Recycling</a:t>
              </a:r>
              <a:endParaRPr lang="en-150" sz="1400" dirty="0">
                <a:solidFill>
                  <a:schemeClr val="bg1"/>
                </a:solidFill>
                <a:latin typeface="Calibri"/>
                <a:cs typeface="Calibri"/>
              </a:endParaRPr>
            </a:p>
          </p:txBody>
        </p:sp>
        <p:sp>
          <p:nvSpPr>
            <p:cNvPr id="36" name="TextBox 35">
              <a:extLst>
                <a:ext uri="{FF2B5EF4-FFF2-40B4-BE49-F238E27FC236}">
                  <a16:creationId xmlns:a16="http://schemas.microsoft.com/office/drawing/2014/main" id="{CD3196DC-EC33-9FBF-5132-5F6F7992D43B}"/>
                </a:ext>
              </a:extLst>
            </p:cNvPr>
            <p:cNvSpPr txBox="1"/>
            <p:nvPr/>
          </p:nvSpPr>
          <p:spPr>
            <a:xfrm>
              <a:off x="2384846" y="4059820"/>
              <a:ext cx="798680" cy="523220"/>
            </a:xfrm>
            <a:prstGeom prst="rect">
              <a:avLst/>
            </a:prstGeom>
            <a:noFill/>
            <a:ln>
              <a:noFill/>
            </a:ln>
          </p:spPr>
          <p:txBody>
            <a:bodyPr wrap="none" rtlCol="0">
              <a:spAutoFit/>
            </a:bodyPr>
            <a:lstStyle/>
            <a:p>
              <a:r>
                <a:rPr lang="en-GB" sz="1400" dirty="0">
                  <a:solidFill>
                    <a:schemeClr val="bg1"/>
                  </a:solidFill>
                  <a:latin typeface="Calibri"/>
                  <a:cs typeface="Calibri"/>
                </a:rPr>
                <a:t>Residual</a:t>
              </a:r>
              <a:br>
                <a:rPr lang="en-GB" sz="1400" dirty="0">
                  <a:solidFill>
                    <a:schemeClr val="bg1"/>
                  </a:solidFill>
                  <a:latin typeface="Calibri"/>
                  <a:cs typeface="Calibri"/>
                </a:rPr>
              </a:br>
              <a:r>
                <a:rPr lang="en-GB" sz="1400" dirty="0">
                  <a:solidFill>
                    <a:schemeClr val="bg1"/>
                  </a:solidFill>
                  <a:latin typeface="Calibri"/>
                  <a:cs typeface="Calibri"/>
                </a:rPr>
                <a:t> waste</a:t>
              </a:r>
              <a:endParaRPr lang="en-150" sz="1400" dirty="0">
                <a:solidFill>
                  <a:schemeClr val="bg1"/>
                </a:solidFill>
                <a:latin typeface="Calibri"/>
                <a:cs typeface="Calibri"/>
              </a:endParaRPr>
            </a:p>
          </p:txBody>
        </p:sp>
      </p:grpSp>
      <p:sp>
        <p:nvSpPr>
          <p:cNvPr id="3" name="Title 2">
            <a:extLst>
              <a:ext uri="{FF2B5EF4-FFF2-40B4-BE49-F238E27FC236}">
                <a16:creationId xmlns:a16="http://schemas.microsoft.com/office/drawing/2014/main" id="{EE1F555C-1469-B427-BBA0-CFAA096C6C13}"/>
              </a:ext>
            </a:extLst>
          </p:cNvPr>
          <p:cNvSpPr>
            <a:spLocks noGrp="1"/>
          </p:cNvSpPr>
          <p:nvPr>
            <p:ph type="title"/>
          </p:nvPr>
        </p:nvSpPr>
        <p:spPr/>
        <p:txBody>
          <a:bodyPr/>
          <a:lstStyle/>
          <a:p>
            <a:r>
              <a:rPr lang="en-GB" dirty="0">
                <a:solidFill>
                  <a:srgbClr val="376D49"/>
                </a:solidFill>
              </a:rPr>
              <a:t>The circular economy</a:t>
            </a:r>
            <a:endParaRPr lang="en-150" dirty="0">
              <a:solidFill>
                <a:srgbClr val="376D49"/>
              </a:solidFill>
            </a:endParaRPr>
          </a:p>
        </p:txBody>
      </p:sp>
    </p:spTree>
    <p:extLst>
      <p:ext uri="{BB962C8B-B14F-4D97-AF65-F5344CB8AC3E}">
        <p14:creationId xmlns:p14="http://schemas.microsoft.com/office/powerpoint/2010/main" val="102133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596FED-7363-8A65-21B2-3DC807B20231}"/>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E1F555C-1469-B427-BBA0-CFAA096C6C13}"/>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a:solidFill>
                  <a:schemeClr val="tx1"/>
                </a:solidFill>
                <a:latin typeface="+mj-lt"/>
                <a:ea typeface="+mj-ea"/>
                <a:cs typeface="+mj-cs"/>
              </a:rPr>
              <a:t>The circular economy in numbers</a:t>
            </a:r>
          </a:p>
        </p:txBody>
      </p:sp>
      <p:sp>
        <p:nvSpPr>
          <p:cNvPr id="49" name="Rectangle 4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 name="Rectangle 4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B50492C-289D-2486-0DFC-5166ADDC1F90}"/>
              </a:ext>
            </a:extLst>
          </p:cNvPr>
          <p:cNvSpPr txBox="1"/>
          <p:nvPr/>
        </p:nvSpPr>
        <p:spPr>
          <a:xfrm>
            <a:off x="9032018" y="2806007"/>
            <a:ext cx="1490567" cy="794969"/>
          </a:xfrm>
          <a:prstGeom prst="rect">
            <a:avLst/>
          </a:prstGeom>
          <a:noFill/>
        </p:spPr>
        <p:txBody>
          <a:bodyPr wrap="none" lIns="0" tIns="0" rIns="0" bIns="0" rtlCol="0" anchor="ctr">
            <a:spAutoFit/>
          </a:bodyPr>
          <a:lstStyle/>
          <a:p>
            <a:pPr defTabSz="1179576">
              <a:spcAft>
                <a:spcPts val="600"/>
              </a:spcAft>
            </a:pPr>
            <a:r>
              <a:rPr lang="lv-LV" sz="5160" b="1" kern="1200">
                <a:solidFill>
                  <a:srgbClr val="24603A"/>
                </a:solidFill>
                <a:latin typeface="+mn-lt"/>
                <a:ea typeface="+mn-ea"/>
                <a:cs typeface="+mn-cs"/>
              </a:rPr>
              <a:t>2020 </a:t>
            </a:r>
            <a:endParaRPr lang="en-150" sz="4000" b="1" err="1">
              <a:solidFill>
                <a:srgbClr val="376D49"/>
              </a:solidFill>
            </a:endParaRPr>
          </a:p>
        </p:txBody>
      </p:sp>
      <p:cxnSp>
        <p:nvCxnSpPr>
          <p:cNvPr id="10" name="Straight Connector 9">
            <a:extLst>
              <a:ext uri="{FF2B5EF4-FFF2-40B4-BE49-F238E27FC236}">
                <a16:creationId xmlns:a16="http://schemas.microsoft.com/office/drawing/2014/main" id="{85EAAFB7-A5AA-D263-2FEB-FB41C56D641D}"/>
              </a:ext>
            </a:extLst>
          </p:cNvPr>
          <p:cNvCxnSpPr>
            <a:cxnSpLocks/>
          </p:cNvCxnSpPr>
          <p:nvPr/>
        </p:nvCxnSpPr>
        <p:spPr>
          <a:xfrm>
            <a:off x="8621976" y="3777552"/>
            <a:ext cx="2083014" cy="0"/>
          </a:xfrm>
          <a:prstGeom prst="line">
            <a:avLst/>
          </a:prstGeom>
          <a:ln w="76200">
            <a:solidFill>
              <a:srgbClr val="376D4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9393902-04EA-0210-9587-9D04EBF5C535}"/>
              </a:ext>
            </a:extLst>
          </p:cNvPr>
          <p:cNvSpPr txBox="1"/>
          <p:nvPr/>
        </p:nvSpPr>
        <p:spPr>
          <a:xfrm>
            <a:off x="7965909" y="4152015"/>
            <a:ext cx="3378747" cy="1073209"/>
          </a:xfrm>
          <a:prstGeom prst="rect">
            <a:avLst/>
          </a:prstGeom>
          <a:noFill/>
        </p:spPr>
        <p:txBody>
          <a:bodyPr wrap="square" lIns="0" tIns="0" rIns="0" bIns="0" rtlCol="0" anchor="ctr">
            <a:spAutoFit/>
          </a:bodyPr>
          <a:lstStyle/>
          <a:p>
            <a:pPr algn="ctr" defTabSz="1179576">
              <a:spcAft>
                <a:spcPts val="600"/>
              </a:spcAft>
            </a:pPr>
            <a:r>
              <a:rPr lang="lv-LV" sz="2322" b="1" kern="1200">
                <a:solidFill>
                  <a:srgbClr val="24603A"/>
                </a:solidFill>
                <a:latin typeface="+mn-lt"/>
                <a:ea typeface="+mn-ea"/>
                <a:cs typeface="+mn-cs"/>
              </a:rPr>
              <a:t>The year the EU adopted the Circular economy action plan </a:t>
            </a:r>
            <a:endParaRPr lang="en-150" b="1">
              <a:solidFill>
                <a:srgbClr val="376D49"/>
              </a:solidFill>
            </a:endParaRPr>
          </a:p>
        </p:txBody>
      </p:sp>
      <p:sp>
        <p:nvSpPr>
          <p:cNvPr id="15" name="TextBox 14">
            <a:extLst>
              <a:ext uri="{FF2B5EF4-FFF2-40B4-BE49-F238E27FC236}">
                <a16:creationId xmlns:a16="http://schemas.microsoft.com/office/drawing/2014/main" id="{BAF95E72-ABD3-BDF6-D43B-9784CEB76CD1}"/>
              </a:ext>
            </a:extLst>
          </p:cNvPr>
          <p:cNvSpPr txBox="1"/>
          <p:nvPr/>
        </p:nvSpPr>
        <p:spPr>
          <a:xfrm>
            <a:off x="1482545" y="2784919"/>
            <a:ext cx="1809384" cy="794969"/>
          </a:xfrm>
          <a:prstGeom prst="rect">
            <a:avLst/>
          </a:prstGeom>
          <a:noFill/>
        </p:spPr>
        <p:txBody>
          <a:bodyPr wrap="none" lIns="0" tIns="0" rIns="0" bIns="0" rtlCol="0" anchor="ctr">
            <a:spAutoFit/>
          </a:bodyPr>
          <a:lstStyle/>
          <a:p>
            <a:pPr defTabSz="1179576">
              <a:spcAft>
                <a:spcPts val="600"/>
              </a:spcAft>
            </a:pPr>
            <a:r>
              <a:rPr lang="lv-LV" sz="5160" b="1" kern="1200">
                <a:solidFill>
                  <a:srgbClr val="24603A"/>
                </a:solidFill>
                <a:latin typeface="+mn-lt"/>
                <a:ea typeface="+mn-ea"/>
                <a:cs typeface="+mn-cs"/>
              </a:rPr>
              <a:t>11,5% </a:t>
            </a:r>
            <a:endParaRPr lang="en-150" sz="4000" b="1">
              <a:solidFill>
                <a:srgbClr val="376D49"/>
              </a:solidFill>
            </a:endParaRPr>
          </a:p>
        </p:txBody>
      </p:sp>
      <p:cxnSp>
        <p:nvCxnSpPr>
          <p:cNvPr id="17" name="Straight Connector 16">
            <a:extLst>
              <a:ext uri="{FF2B5EF4-FFF2-40B4-BE49-F238E27FC236}">
                <a16:creationId xmlns:a16="http://schemas.microsoft.com/office/drawing/2014/main" id="{E9F1153F-BC18-DAD6-B6D9-CD8269E6577B}"/>
              </a:ext>
            </a:extLst>
          </p:cNvPr>
          <p:cNvCxnSpPr>
            <a:cxnSpLocks/>
          </p:cNvCxnSpPr>
          <p:nvPr/>
        </p:nvCxnSpPr>
        <p:spPr>
          <a:xfrm>
            <a:off x="1346652" y="3756463"/>
            <a:ext cx="2083014" cy="0"/>
          </a:xfrm>
          <a:prstGeom prst="line">
            <a:avLst/>
          </a:prstGeom>
          <a:ln w="76200">
            <a:solidFill>
              <a:srgbClr val="376D49"/>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E2C6A4-AEAE-5064-925E-EF6EA8D173FB}"/>
              </a:ext>
            </a:extLst>
          </p:cNvPr>
          <p:cNvSpPr txBox="1"/>
          <p:nvPr/>
        </p:nvSpPr>
        <p:spPr>
          <a:xfrm>
            <a:off x="838200" y="4293394"/>
            <a:ext cx="3378747" cy="715473"/>
          </a:xfrm>
          <a:prstGeom prst="rect">
            <a:avLst/>
          </a:prstGeom>
          <a:noFill/>
        </p:spPr>
        <p:txBody>
          <a:bodyPr wrap="square" lIns="0" tIns="0" rIns="0" bIns="0" rtlCol="0" anchor="ctr">
            <a:spAutoFit/>
          </a:bodyPr>
          <a:lstStyle/>
          <a:p>
            <a:pPr algn="ctr" defTabSz="1179576">
              <a:spcAft>
                <a:spcPts val="600"/>
              </a:spcAft>
            </a:pPr>
            <a:r>
              <a:rPr lang="lv-LV" sz="2322" b="1" kern="1200">
                <a:solidFill>
                  <a:srgbClr val="24603A"/>
                </a:solidFill>
                <a:latin typeface="+mn-lt"/>
                <a:ea typeface="+mn-ea"/>
                <a:cs typeface="+mn-cs"/>
              </a:rPr>
              <a:t>The EU’s circularity of material use rate in 2022</a:t>
            </a:r>
            <a:endParaRPr lang="en-150" b="1">
              <a:solidFill>
                <a:srgbClr val="376D49"/>
              </a:solidFill>
            </a:endParaRPr>
          </a:p>
        </p:txBody>
      </p:sp>
      <p:sp>
        <p:nvSpPr>
          <p:cNvPr id="22" name="TextBox 21">
            <a:extLst>
              <a:ext uri="{FF2B5EF4-FFF2-40B4-BE49-F238E27FC236}">
                <a16:creationId xmlns:a16="http://schemas.microsoft.com/office/drawing/2014/main" id="{2A50C416-4040-7192-3ADD-2113576F1342}"/>
              </a:ext>
            </a:extLst>
          </p:cNvPr>
          <p:cNvSpPr txBox="1"/>
          <p:nvPr/>
        </p:nvSpPr>
        <p:spPr>
          <a:xfrm>
            <a:off x="4897927" y="2784919"/>
            <a:ext cx="1937738" cy="794969"/>
          </a:xfrm>
          <a:prstGeom prst="rect">
            <a:avLst/>
          </a:prstGeom>
          <a:noFill/>
        </p:spPr>
        <p:txBody>
          <a:bodyPr wrap="none" lIns="0" tIns="0" rIns="0" bIns="0" rtlCol="0" anchor="ctr">
            <a:spAutoFit/>
          </a:bodyPr>
          <a:lstStyle/>
          <a:p>
            <a:pPr defTabSz="1179576">
              <a:spcAft>
                <a:spcPts val="600"/>
              </a:spcAft>
            </a:pPr>
            <a:r>
              <a:rPr lang="en-GB" sz="5160" b="1" kern="1200">
                <a:solidFill>
                  <a:srgbClr val="24603A"/>
                </a:solidFill>
                <a:latin typeface="+mn-lt"/>
                <a:ea typeface="+mn-ea"/>
                <a:cs typeface="+mn-cs"/>
              </a:rPr>
              <a:t>513 kg</a:t>
            </a:r>
            <a:r>
              <a:rPr lang="lv-LV" sz="5160" b="1" kern="1200">
                <a:solidFill>
                  <a:srgbClr val="24603A"/>
                </a:solidFill>
                <a:latin typeface="+mn-lt"/>
                <a:ea typeface="+mn-ea"/>
                <a:cs typeface="+mn-cs"/>
              </a:rPr>
              <a:t> </a:t>
            </a:r>
            <a:endParaRPr lang="en-150" sz="4000" b="1">
              <a:solidFill>
                <a:srgbClr val="376D49"/>
              </a:solidFill>
            </a:endParaRPr>
          </a:p>
        </p:txBody>
      </p:sp>
      <p:cxnSp>
        <p:nvCxnSpPr>
          <p:cNvPr id="25" name="Straight Connector 24">
            <a:extLst>
              <a:ext uri="{FF2B5EF4-FFF2-40B4-BE49-F238E27FC236}">
                <a16:creationId xmlns:a16="http://schemas.microsoft.com/office/drawing/2014/main" id="{863C7231-5F8C-276B-7230-7E3A482B62F8}"/>
              </a:ext>
            </a:extLst>
          </p:cNvPr>
          <p:cNvCxnSpPr>
            <a:cxnSpLocks/>
          </p:cNvCxnSpPr>
          <p:nvPr/>
        </p:nvCxnSpPr>
        <p:spPr>
          <a:xfrm>
            <a:off x="4823810" y="3756463"/>
            <a:ext cx="2083014" cy="0"/>
          </a:xfrm>
          <a:prstGeom prst="line">
            <a:avLst/>
          </a:prstGeom>
          <a:ln w="76200">
            <a:solidFill>
              <a:srgbClr val="376D49"/>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234FD0F-1120-06AD-6864-09B39EBD24D0}"/>
              </a:ext>
            </a:extLst>
          </p:cNvPr>
          <p:cNvSpPr txBox="1"/>
          <p:nvPr/>
        </p:nvSpPr>
        <p:spPr>
          <a:xfrm>
            <a:off x="4397366" y="4118850"/>
            <a:ext cx="3102261" cy="1073209"/>
          </a:xfrm>
          <a:prstGeom prst="rect">
            <a:avLst/>
          </a:prstGeom>
          <a:noFill/>
        </p:spPr>
        <p:txBody>
          <a:bodyPr wrap="square" lIns="0" tIns="0" rIns="0" bIns="0" rtlCol="0" anchor="ctr">
            <a:spAutoFit/>
          </a:bodyPr>
          <a:lstStyle/>
          <a:p>
            <a:pPr algn="ctr" defTabSz="1179576">
              <a:spcAft>
                <a:spcPts val="600"/>
              </a:spcAft>
            </a:pPr>
            <a:r>
              <a:rPr lang="en-GB" sz="2322" b="1" kern="1200">
                <a:solidFill>
                  <a:srgbClr val="24603A"/>
                </a:solidFill>
                <a:latin typeface="+mn-lt"/>
                <a:ea typeface="+mn-ea"/>
                <a:cs typeface="+mn-cs"/>
              </a:rPr>
              <a:t>Amount of municipal </a:t>
            </a:r>
            <a:r>
              <a:rPr lang="lv-LV" sz="2322" b="1" kern="1200">
                <a:solidFill>
                  <a:srgbClr val="24603A"/>
                </a:solidFill>
                <a:latin typeface="+mn-lt"/>
                <a:ea typeface="+mn-ea"/>
                <a:cs typeface="+mn-cs"/>
              </a:rPr>
              <a:t>waste produced by a </a:t>
            </a:r>
            <a:r>
              <a:rPr lang="en-GB" sz="2322" b="1" kern="1200">
                <a:solidFill>
                  <a:srgbClr val="24603A"/>
                </a:solidFill>
                <a:latin typeface="+mn-lt"/>
                <a:ea typeface="+mn-ea"/>
                <a:cs typeface="+mn-cs"/>
              </a:rPr>
              <a:t>EU citizen in 2022</a:t>
            </a:r>
            <a:endParaRPr lang="en-150" b="1">
              <a:solidFill>
                <a:srgbClr val="376D49"/>
              </a:solidFill>
            </a:endParaRPr>
          </a:p>
        </p:txBody>
      </p:sp>
    </p:spTree>
    <p:extLst>
      <p:ext uri="{BB962C8B-B14F-4D97-AF65-F5344CB8AC3E}">
        <p14:creationId xmlns:p14="http://schemas.microsoft.com/office/powerpoint/2010/main" val="167696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596FED-7363-8A65-21B2-3DC807B20231}"/>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E1F555C-1469-B427-BBA0-CFAA096C6C13}"/>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3400" kern="1200">
                <a:solidFill>
                  <a:schemeClr val="tx1"/>
                </a:solidFill>
                <a:latin typeface="+mj-lt"/>
                <a:ea typeface="+mj-ea"/>
                <a:cs typeface="+mj-cs"/>
              </a:rPr>
              <a:t>The creative and cultural sectors and industries in numbers</a:t>
            </a:r>
          </a:p>
        </p:txBody>
      </p:sp>
      <p:sp>
        <p:nvSpPr>
          <p:cNvPr id="44" name="Rectangle 4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TextBox 14">
            <a:extLst>
              <a:ext uri="{FF2B5EF4-FFF2-40B4-BE49-F238E27FC236}">
                <a16:creationId xmlns:a16="http://schemas.microsoft.com/office/drawing/2014/main" id="{BAF95E72-ABD3-BDF6-D43B-9784CEB76CD1}"/>
              </a:ext>
            </a:extLst>
          </p:cNvPr>
          <p:cNvSpPr txBox="1"/>
          <p:nvPr/>
        </p:nvSpPr>
        <p:spPr>
          <a:xfrm>
            <a:off x="1209961" y="3020128"/>
            <a:ext cx="2004252" cy="719955"/>
          </a:xfrm>
          <a:prstGeom prst="rect">
            <a:avLst/>
          </a:prstGeom>
          <a:noFill/>
        </p:spPr>
        <p:txBody>
          <a:bodyPr wrap="none" lIns="0" tIns="0" rIns="0" bIns="0" rtlCol="0" anchor="ctr">
            <a:spAutoFit/>
          </a:bodyPr>
          <a:lstStyle/>
          <a:p>
            <a:pPr defTabSz="1060704">
              <a:spcAft>
                <a:spcPts val="600"/>
              </a:spcAft>
            </a:pPr>
            <a:r>
              <a:rPr lang="en-GB" sz="4640" b="1" kern="1200">
                <a:solidFill>
                  <a:srgbClr val="376D49"/>
                </a:solidFill>
                <a:latin typeface="+mn-lt"/>
                <a:ea typeface="+mn-ea"/>
                <a:cs typeface="+mn-cs"/>
              </a:rPr>
              <a:t>444 </a:t>
            </a:r>
            <a:r>
              <a:rPr lang="en-GB" sz="4640" b="1" kern="1200" err="1">
                <a:solidFill>
                  <a:srgbClr val="376D49"/>
                </a:solidFill>
                <a:latin typeface="+mn-lt"/>
                <a:ea typeface="+mn-ea"/>
                <a:cs typeface="+mn-cs"/>
              </a:rPr>
              <a:t>mio</a:t>
            </a:r>
            <a:endParaRPr lang="en-150" sz="4000" b="1">
              <a:solidFill>
                <a:srgbClr val="376D49"/>
              </a:solidFill>
            </a:endParaRPr>
          </a:p>
        </p:txBody>
      </p:sp>
      <p:cxnSp>
        <p:nvCxnSpPr>
          <p:cNvPr id="17" name="Straight Connector 16">
            <a:extLst>
              <a:ext uri="{FF2B5EF4-FFF2-40B4-BE49-F238E27FC236}">
                <a16:creationId xmlns:a16="http://schemas.microsoft.com/office/drawing/2014/main" id="{E9F1153F-BC18-DAD6-B6D9-CD8269E6577B}"/>
              </a:ext>
            </a:extLst>
          </p:cNvPr>
          <p:cNvCxnSpPr>
            <a:cxnSpLocks/>
          </p:cNvCxnSpPr>
          <p:nvPr/>
        </p:nvCxnSpPr>
        <p:spPr>
          <a:xfrm>
            <a:off x="1298674" y="3899998"/>
            <a:ext cx="1886460" cy="0"/>
          </a:xfrm>
          <a:prstGeom prst="line">
            <a:avLst/>
          </a:prstGeom>
          <a:ln w="76200">
            <a:solidFill>
              <a:srgbClr val="376D49"/>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E2C6A4-AEAE-5064-925E-EF6EA8D173FB}"/>
              </a:ext>
            </a:extLst>
          </p:cNvPr>
          <p:cNvSpPr txBox="1"/>
          <p:nvPr/>
        </p:nvSpPr>
        <p:spPr>
          <a:xfrm>
            <a:off x="838200" y="4189814"/>
            <a:ext cx="3059927" cy="1040862"/>
          </a:xfrm>
          <a:prstGeom prst="rect">
            <a:avLst/>
          </a:prstGeom>
          <a:noFill/>
        </p:spPr>
        <p:txBody>
          <a:bodyPr wrap="square" lIns="0" tIns="0" rIns="0" bIns="0" rtlCol="0" anchor="ctr">
            <a:spAutoFit/>
          </a:bodyPr>
          <a:lstStyle/>
          <a:p>
            <a:pPr algn="ctr" defTabSz="1060704">
              <a:spcAft>
                <a:spcPts val="600"/>
              </a:spcAft>
            </a:pPr>
            <a:r>
              <a:rPr lang="en-GB" sz="2088" b="1" kern="1200">
                <a:solidFill>
                  <a:srgbClr val="376D49"/>
                </a:solidFill>
                <a:latin typeface="+mn-lt"/>
                <a:ea typeface="+mn-ea"/>
                <a:cs typeface="+mn-cs"/>
              </a:rPr>
              <a:t>Turnover in </a:t>
            </a:r>
            <a:r>
              <a:rPr lang="lv-LV" sz="2088" b="1" kern="1200">
                <a:solidFill>
                  <a:srgbClr val="376D49"/>
                </a:solidFill>
                <a:latin typeface="+mn-lt"/>
                <a:ea typeface="+mn-ea"/>
                <a:cs typeface="+mn-cs"/>
              </a:rPr>
              <a:t>euros</a:t>
            </a:r>
            <a:r>
              <a:rPr lang="en-GB" sz="2088" b="1" kern="1200">
                <a:solidFill>
                  <a:srgbClr val="376D49"/>
                </a:solidFill>
                <a:latin typeface="+mn-lt"/>
                <a:ea typeface="+mn-ea"/>
                <a:cs typeface="+mn-cs"/>
              </a:rPr>
              <a:t> generated by CCIs</a:t>
            </a:r>
          </a:p>
          <a:p>
            <a:pPr algn="ctr" defTabSz="1060704">
              <a:spcAft>
                <a:spcPts val="600"/>
              </a:spcAft>
            </a:pPr>
            <a:r>
              <a:rPr lang="en-GB" sz="2088" b="1" kern="1200">
                <a:solidFill>
                  <a:srgbClr val="376D49"/>
                </a:solidFill>
                <a:latin typeface="+mn-lt"/>
                <a:ea typeface="+mn-ea"/>
                <a:cs typeface="+mn-cs"/>
              </a:rPr>
              <a:t>in the EU-28 in 2020</a:t>
            </a:r>
            <a:endParaRPr lang="en-150" b="1">
              <a:solidFill>
                <a:srgbClr val="376D49"/>
              </a:solidFill>
            </a:endParaRPr>
          </a:p>
        </p:txBody>
      </p:sp>
      <p:sp>
        <p:nvSpPr>
          <p:cNvPr id="22" name="TextBox 21">
            <a:extLst>
              <a:ext uri="{FF2B5EF4-FFF2-40B4-BE49-F238E27FC236}">
                <a16:creationId xmlns:a16="http://schemas.microsoft.com/office/drawing/2014/main" id="{2A50C416-4040-7192-3ADD-2113576F1342}"/>
              </a:ext>
            </a:extLst>
          </p:cNvPr>
          <p:cNvSpPr txBox="1"/>
          <p:nvPr/>
        </p:nvSpPr>
        <p:spPr>
          <a:xfrm>
            <a:off x="5130286" y="3013841"/>
            <a:ext cx="1994876" cy="719955"/>
          </a:xfrm>
          <a:prstGeom prst="rect">
            <a:avLst/>
          </a:prstGeom>
          <a:noFill/>
        </p:spPr>
        <p:txBody>
          <a:bodyPr wrap="none" lIns="0" tIns="0" rIns="0" bIns="0" rtlCol="0" anchor="ctr">
            <a:spAutoFit/>
          </a:bodyPr>
          <a:lstStyle/>
          <a:p>
            <a:pPr defTabSz="1060704">
              <a:spcAft>
                <a:spcPts val="600"/>
              </a:spcAft>
            </a:pPr>
            <a:r>
              <a:rPr lang="en-GB" sz="4640" b="1" kern="1200">
                <a:solidFill>
                  <a:srgbClr val="376D49"/>
                </a:solidFill>
                <a:latin typeface="+mn-lt"/>
                <a:ea typeface="+mn-ea"/>
                <a:cs typeface="+mn-cs"/>
              </a:rPr>
              <a:t>7.7 </a:t>
            </a:r>
            <a:r>
              <a:rPr lang="en-GB" sz="4640" b="1" kern="1200" err="1">
                <a:solidFill>
                  <a:srgbClr val="376D49"/>
                </a:solidFill>
                <a:latin typeface="+mn-lt"/>
                <a:ea typeface="+mn-ea"/>
                <a:cs typeface="+mn-cs"/>
              </a:rPr>
              <a:t>mio</a:t>
            </a:r>
            <a:r>
              <a:rPr lang="lv-LV" sz="4640" b="1" kern="1200">
                <a:solidFill>
                  <a:srgbClr val="376D49"/>
                </a:solidFill>
                <a:latin typeface="+mn-lt"/>
                <a:ea typeface="+mn-ea"/>
                <a:cs typeface="+mn-cs"/>
              </a:rPr>
              <a:t> </a:t>
            </a:r>
            <a:endParaRPr lang="en-150" sz="4000" b="1">
              <a:solidFill>
                <a:srgbClr val="376D49"/>
              </a:solidFill>
            </a:endParaRPr>
          </a:p>
        </p:txBody>
      </p:sp>
      <p:cxnSp>
        <p:nvCxnSpPr>
          <p:cNvPr id="25" name="Straight Connector 24">
            <a:extLst>
              <a:ext uri="{FF2B5EF4-FFF2-40B4-BE49-F238E27FC236}">
                <a16:creationId xmlns:a16="http://schemas.microsoft.com/office/drawing/2014/main" id="{863C7231-5F8C-276B-7230-7E3A482B62F8}"/>
              </a:ext>
            </a:extLst>
          </p:cNvPr>
          <p:cNvCxnSpPr>
            <a:cxnSpLocks/>
          </p:cNvCxnSpPr>
          <p:nvPr/>
        </p:nvCxnSpPr>
        <p:spPr>
          <a:xfrm>
            <a:off x="5184495" y="3893710"/>
            <a:ext cx="1886460" cy="0"/>
          </a:xfrm>
          <a:prstGeom prst="line">
            <a:avLst/>
          </a:prstGeom>
          <a:ln w="76200">
            <a:solidFill>
              <a:srgbClr val="376D49"/>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234FD0F-1120-06AD-6864-09B39EBD24D0}"/>
              </a:ext>
            </a:extLst>
          </p:cNvPr>
          <p:cNvSpPr txBox="1"/>
          <p:nvPr/>
        </p:nvSpPr>
        <p:spPr>
          <a:xfrm>
            <a:off x="4550013" y="4221902"/>
            <a:ext cx="3059927" cy="971940"/>
          </a:xfrm>
          <a:prstGeom prst="rect">
            <a:avLst/>
          </a:prstGeom>
          <a:noFill/>
        </p:spPr>
        <p:txBody>
          <a:bodyPr wrap="square" lIns="0" tIns="0" rIns="0" bIns="0" rtlCol="0" anchor="ctr">
            <a:spAutoFit/>
          </a:bodyPr>
          <a:lstStyle/>
          <a:p>
            <a:pPr algn="ctr" defTabSz="1060704">
              <a:spcAft>
                <a:spcPts val="600"/>
              </a:spcAft>
            </a:pPr>
            <a:r>
              <a:rPr lang="lv-LV" sz="2088" b="1" kern="1200">
                <a:solidFill>
                  <a:srgbClr val="376D49"/>
                </a:solidFill>
                <a:latin typeface="+mn-lt"/>
                <a:ea typeface="+mn-ea"/>
                <a:cs typeface="+mn-cs"/>
              </a:rPr>
              <a:t>P</a:t>
            </a:r>
            <a:r>
              <a:rPr lang="en-GB" sz="2088" b="1" kern="1200" err="1">
                <a:solidFill>
                  <a:srgbClr val="376D49"/>
                </a:solidFill>
                <a:latin typeface="+mn-lt"/>
                <a:ea typeface="+mn-ea"/>
                <a:cs typeface="+mn-cs"/>
              </a:rPr>
              <a:t>eople</a:t>
            </a:r>
            <a:r>
              <a:rPr lang="en-GB" sz="2088" b="1" kern="1200">
                <a:solidFill>
                  <a:srgbClr val="376D49"/>
                </a:solidFill>
                <a:latin typeface="+mn-lt"/>
                <a:ea typeface="+mn-ea"/>
                <a:cs typeface="+mn-cs"/>
              </a:rPr>
              <a:t> in cultural employment across the EU in 2022</a:t>
            </a:r>
            <a:endParaRPr lang="en-150" b="1">
              <a:solidFill>
                <a:srgbClr val="376D49"/>
              </a:solidFill>
            </a:endParaRPr>
          </a:p>
        </p:txBody>
      </p:sp>
      <p:sp>
        <p:nvSpPr>
          <p:cNvPr id="2" name="TextBox 1">
            <a:extLst>
              <a:ext uri="{FF2B5EF4-FFF2-40B4-BE49-F238E27FC236}">
                <a16:creationId xmlns:a16="http://schemas.microsoft.com/office/drawing/2014/main" id="{A1E9CDA8-895F-DC70-4FC0-D4DC79D829B5}"/>
              </a:ext>
            </a:extLst>
          </p:cNvPr>
          <p:cNvSpPr txBox="1"/>
          <p:nvPr/>
        </p:nvSpPr>
        <p:spPr>
          <a:xfrm>
            <a:off x="9212201" y="3020129"/>
            <a:ext cx="1203676" cy="719955"/>
          </a:xfrm>
          <a:prstGeom prst="rect">
            <a:avLst/>
          </a:prstGeom>
          <a:noFill/>
        </p:spPr>
        <p:txBody>
          <a:bodyPr wrap="none" lIns="0" tIns="0" rIns="0" bIns="0" rtlCol="0" anchor="ctr">
            <a:spAutoFit/>
          </a:bodyPr>
          <a:lstStyle/>
          <a:p>
            <a:pPr defTabSz="1060704">
              <a:spcAft>
                <a:spcPts val="600"/>
              </a:spcAft>
            </a:pPr>
            <a:r>
              <a:rPr lang="en-GB" sz="4640" b="1" kern="1200">
                <a:solidFill>
                  <a:srgbClr val="376D49"/>
                </a:solidFill>
                <a:latin typeface="+mn-lt"/>
                <a:ea typeface="+mn-ea"/>
                <a:cs typeface="+mn-cs"/>
              </a:rPr>
              <a:t>3.8%</a:t>
            </a:r>
            <a:endParaRPr lang="en-150" sz="4000" b="1">
              <a:solidFill>
                <a:srgbClr val="376D49"/>
              </a:solidFill>
            </a:endParaRPr>
          </a:p>
        </p:txBody>
      </p:sp>
      <p:cxnSp>
        <p:nvCxnSpPr>
          <p:cNvPr id="4" name="Straight Connector 3">
            <a:extLst>
              <a:ext uri="{FF2B5EF4-FFF2-40B4-BE49-F238E27FC236}">
                <a16:creationId xmlns:a16="http://schemas.microsoft.com/office/drawing/2014/main" id="{1A8C9F54-3CEE-26DD-F511-7C039AFDC80E}"/>
              </a:ext>
            </a:extLst>
          </p:cNvPr>
          <p:cNvCxnSpPr>
            <a:cxnSpLocks/>
          </p:cNvCxnSpPr>
          <p:nvPr/>
        </p:nvCxnSpPr>
        <p:spPr>
          <a:xfrm>
            <a:off x="8958932" y="3899998"/>
            <a:ext cx="1886460" cy="0"/>
          </a:xfrm>
          <a:prstGeom prst="line">
            <a:avLst/>
          </a:prstGeom>
          <a:ln w="76200">
            <a:solidFill>
              <a:srgbClr val="376D4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2BEB04-A141-225A-B3FF-F60D7FB119F8}"/>
              </a:ext>
            </a:extLst>
          </p:cNvPr>
          <p:cNvSpPr txBox="1"/>
          <p:nvPr/>
        </p:nvSpPr>
        <p:spPr>
          <a:xfrm>
            <a:off x="8293873" y="4221902"/>
            <a:ext cx="3059927" cy="971940"/>
          </a:xfrm>
          <a:prstGeom prst="rect">
            <a:avLst/>
          </a:prstGeom>
          <a:noFill/>
        </p:spPr>
        <p:txBody>
          <a:bodyPr wrap="square" lIns="0" tIns="0" rIns="0" bIns="0" rtlCol="0" anchor="ctr">
            <a:spAutoFit/>
          </a:bodyPr>
          <a:lstStyle/>
          <a:p>
            <a:pPr algn="ctr" defTabSz="1060704">
              <a:spcAft>
                <a:spcPts val="600"/>
              </a:spcAft>
            </a:pPr>
            <a:r>
              <a:rPr lang="en-GB" sz="2088" b="1" kern="1200">
                <a:solidFill>
                  <a:srgbClr val="376D49"/>
                </a:solidFill>
                <a:latin typeface="+mn-lt"/>
                <a:ea typeface="+mn-ea"/>
                <a:cs typeface="+mn-cs"/>
              </a:rPr>
              <a:t>Percentage of cultural sector</a:t>
            </a:r>
            <a:r>
              <a:rPr lang="lv-LV" sz="2088" b="1" kern="1200">
                <a:solidFill>
                  <a:srgbClr val="376D49"/>
                </a:solidFill>
                <a:latin typeface="+mn-lt"/>
                <a:ea typeface="+mn-ea"/>
                <a:cs typeface="+mn-cs"/>
              </a:rPr>
              <a:t> employees</a:t>
            </a:r>
            <a:r>
              <a:rPr lang="en-GB" sz="2088" b="1" kern="1200">
                <a:solidFill>
                  <a:srgbClr val="376D49"/>
                </a:solidFill>
                <a:latin typeface="+mn-lt"/>
                <a:ea typeface="+mn-ea"/>
                <a:cs typeface="+mn-cs"/>
              </a:rPr>
              <a:t> of total </a:t>
            </a:r>
            <a:r>
              <a:rPr lang="lv-LV" sz="2088" b="1" kern="1200">
                <a:solidFill>
                  <a:srgbClr val="376D49"/>
                </a:solidFill>
                <a:latin typeface="+mn-lt"/>
                <a:ea typeface="+mn-ea"/>
                <a:cs typeface="+mn-cs"/>
              </a:rPr>
              <a:t>EU </a:t>
            </a:r>
            <a:r>
              <a:rPr lang="en-GB" sz="2088" b="1" kern="1200">
                <a:solidFill>
                  <a:srgbClr val="376D49"/>
                </a:solidFill>
                <a:latin typeface="+mn-lt"/>
                <a:ea typeface="+mn-ea"/>
                <a:cs typeface="+mn-cs"/>
              </a:rPr>
              <a:t>employment</a:t>
            </a:r>
            <a:r>
              <a:rPr lang="lv-LV" sz="2088" b="1" kern="1200">
                <a:solidFill>
                  <a:srgbClr val="376D49"/>
                </a:solidFill>
                <a:latin typeface="+mn-lt"/>
                <a:ea typeface="+mn-ea"/>
                <a:cs typeface="+mn-cs"/>
              </a:rPr>
              <a:t> in 2022</a:t>
            </a:r>
            <a:endParaRPr lang="en-150" b="1">
              <a:solidFill>
                <a:srgbClr val="376D49"/>
              </a:solidFill>
            </a:endParaRPr>
          </a:p>
        </p:txBody>
      </p:sp>
    </p:spTree>
    <p:extLst>
      <p:ext uri="{BB962C8B-B14F-4D97-AF65-F5344CB8AC3E}">
        <p14:creationId xmlns:p14="http://schemas.microsoft.com/office/powerpoint/2010/main" val="364163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4247E0-3EBD-9860-B68E-273E0369F51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D70FC-BEB9-F043-AC01-5850F871404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solidFill>
                  <a:schemeClr val="tx1"/>
                </a:solidFill>
                <a:latin typeface="+mj-lt"/>
              </a:rPr>
              <a:t>Why creatives and circular economy? </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F3B1FD8-99D0-58F2-DFBE-F5F843B069C6}"/>
              </a:ext>
            </a:extLst>
          </p:cNvPr>
          <p:cNvSpPr>
            <a:spLocks noGrp="1"/>
          </p:cNvSpPr>
          <p:nvPr>
            <p:ph type="body" sz="quarter" idx="27"/>
          </p:nvPr>
        </p:nvSpPr>
        <p:spPr>
          <a:xfrm>
            <a:off x="640080" y="2872899"/>
            <a:ext cx="4243589" cy="3320668"/>
          </a:xfrm>
        </p:spPr>
        <p:txBody>
          <a:bodyPr vert="horz" lIns="91440" tIns="45720" rIns="91440" bIns="45720" rtlCol="0">
            <a:normAutofit/>
          </a:bodyPr>
          <a:lstStyle/>
          <a:p>
            <a:r>
              <a:rPr lang="en-US" sz="1900" dirty="0"/>
              <a:t>Creatives can be drivers for circular economy in the Baltic Sea region. </a:t>
            </a:r>
          </a:p>
          <a:p>
            <a:r>
              <a:rPr lang="en-US" sz="1900" dirty="0"/>
              <a:t>They are a social force with great influence on mindsets of people and can help to promote “circular lifestyles”. </a:t>
            </a:r>
          </a:p>
          <a:p>
            <a:r>
              <a:rPr lang="en-US" sz="1900" dirty="0"/>
              <a:t>At the same time, they are a business field with a considerable GDP share and a high innovation potential that can support circular business models.</a:t>
            </a:r>
          </a:p>
          <a:p>
            <a:pPr indent="-228600">
              <a:buFont typeface="Arial" panose="020B0604020202020204" pitchFamily="34" charset="0"/>
              <a:buChar char="•"/>
            </a:pPr>
            <a:endParaRPr lang="en-US" sz="1900" dirty="0"/>
          </a:p>
        </p:txBody>
      </p:sp>
      <p:pic>
        <p:nvPicPr>
          <p:cNvPr id="4" name="Picture 3">
            <a:extLst>
              <a:ext uri="{FF2B5EF4-FFF2-40B4-BE49-F238E27FC236}">
                <a16:creationId xmlns:a16="http://schemas.microsoft.com/office/drawing/2014/main" id="{8D323E54-0C6A-C0A4-93E2-45D573720546}"/>
              </a:ext>
            </a:extLst>
          </p:cNvPr>
          <p:cNvPicPr>
            <a:picLocks noChangeAspect="1"/>
          </p:cNvPicPr>
          <p:nvPr/>
        </p:nvPicPr>
        <p:blipFill>
          <a:blip r:embed="rId3"/>
          <a:srcRect t="17367" r="2" b="536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1445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6FED-7363-8A65-21B2-3DC807B20231}"/>
            </a:ext>
          </a:extLst>
        </p:cNvPr>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id="{E00B3E66-29A1-5A94-751D-A723FBC0090A}"/>
              </a:ext>
            </a:extLst>
          </p:cNvPr>
          <p:cNvSpPr/>
          <p:nvPr/>
        </p:nvSpPr>
        <p:spPr>
          <a:xfrm>
            <a:off x="1322718" y="3429001"/>
            <a:ext cx="2444150" cy="1207698"/>
          </a:xfrm>
          <a:prstGeom prst="roundRect">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erriweather"/>
                <a:cs typeface="Calibri"/>
              </a:rPr>
              <a:t>User</a:t>
            </a:r>
            <a:endParaRPr lang="en-US" sz="2400" dirty="0">
              <a:latin typeface="Merriweather"/>
            </a:endParaRPr>
          </a:p>
        </p:txBody>
      </p:sp>
      <p:sp>
        <p:nvSpPr>
          <p:cNvPr id="50" name="Rectangle: Rounded Corners 49">
            <a:extLst>
              <a:ext uri="{FF2B5EF4-FFF2-40B4-BE49-F238E27FC236}">
                <a16:creationId xmlns:a16="http://schemas.microsoft.com/office/drawing/2014/main" id="{07162F45-CF43-0063-8577-6E1ED33E22F6}"/>
              </a:ext>
            </a:extLst>
          </p:cNvPr>
          <p:cNvSpPr/>
          <p:nvPr/>
        </p:nvSpPr>
        <p:spPr>
          <a:xfrm>
            <a:off x="4873925" y="3429000"/>
            <a:ext cx="2444150" cy="1207698"/>
          </a:xfrm>
          <a:prstGeom prst="roundRect">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latin typeface="Merriweather"/>
                <a:cs typeface="Calibri"/>
              </a:rPr>
              <a:t>Enabler</a:t>
            </a:r>
          </a:p>
        </p:txBody>
      </p:sp>
      <p:sp>
        <p:nvSpPr>
          <p:cNvPr id="51" name="Rectangle: Rounded Corners 50">
            <a:extLst>
              <a:ext uri="{FF2B5EF4-FFF2-40B4-BE49-F238E27FC236}">
                <a16:creationId xmlns:a16="http://schemas.microsoft.com/office/drawing/2014/main" id="{D3143F64-11C5-CD81-EC76-9DB64F85ABAC}"/>
              </a:ext>
            </a:extLst>
          </p:cNvPr>
          <p:cNvSpPr/>
          <p:nvPr/>
        </p:nvSpPr>
        <p:spPr>
          <a:xfrm>
            <a:off x="8382001" y="3429001"/>
            <a:ext cx="2444150" cy="1207698"/>
          </a:xfrm>
          <a:prstGeom prst="roundRect">
            <a:avLst/>
          </a:prstGeom>
          <a:solidFill>
            <a:srgbClr val="376D4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latin typeface="Merriweather"/>
                <a:cs typeface="Calibri"/>
              </a:rPr>
              <a:t>Multiplicator</a:t>
            </a:r>
            <a:endParaRPr lang="en-US" sz="2400" dirty="0">
              <a:latin typeface="Merriweather"/>
            </a:endParaRPr>
          </a:p>
        </p:txBody>
      </p:sp>
      <p:sp>
        <p:nvSpPr>
          <p:cNvPr id="3" name="Title 2">
            <a:extLst>
              <a:ext uri="{FF2B5EF4-FFF2-40B4-BE49-F238E27FC236}">
                <a16:creationId xmlns:a16="http://schemas.microsoft.com/office/drawing/2014/main" id="{4E505B83-2F74-5209-F83E-191B72EED7F8}"/>
              </a:ext>
            </a:extLst>
          </p:cNvPr>
          <p:cNvSpPr>
            <a:spLocks noGrp="1"/>
          </p:cNvSpPr>
          <p:nvPr>
            <p:ph type="title"/>
          </p:nvPr>
        </p:nvSpPr>
        <p:spPr>
          <a:xfrm>
            <a:off x="513523" y="938590"/>
            <a:ext cx="11426839" cy="550863"/>
          </a:xfrm>
        </p:spPr>
        <p:txBody>
          <a:bodyPr/>
          <a:lstStyle/>
          <a:p>
            <a:r>
              <a:rPr lang="en-GB" sz="4400">
                <a:latin typeface="Calibri"/>
                <a:cs typeface="Calibri"/>
              </a:rPr>
              <a:t>The role of creative and cultural actors in accelerating local circular transitions</a:t>
            </a:r>
            <a:br>
              <a:rPr lang="en-US">
                <a:latin typeface="Calibri"/>
                <a:cs typeface="Calibri"/>
              </a:rPr>
            </a:br>
            <a:endParaRPr lang="en-150" dirty="0"/>
          </a:p>
        </p:txBody>
      </p:sp>
    </p:spTree>
    <p:extLst>
      <p:ext uri="{BB962C8B-B14F-4D97-AF65-F5344CB8AC3E}">
        <p14:creationId xmlns:p14="http://schemas.microsoft.com/office/powerpoint/2010/main" val="223045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596FED-7363-8A65-21B2-3DC807B2023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3C1A1B-1166-E1EB-27AF-71CF672A40F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2600" dirty="0">
                <a:solidFill>
                  <a:schemeClr val="tx1"/>
                </a:solidFill>
                <a:latin typeface="+mj-lt"/>
              </a:rPr>
              <a:t>The role of creative and cultural sectors and industries in a circular economy (</a:t>
            </a:r>
            <a:r>
              <a:rPr lang="en-US" sz="2600" b="1" dirty="0">
                <a:solidFill>
                  <a:schemeClr val="tx1"/>
                </a:solidFill>
                <a:latin typeface="+mj-lt"/>
              </a:rPr>
              <a:t>production</a:t>
            </a:r>
            <a:r>
              <a:rPr lang="en-US" sz="2600" dirty="0">
                <a:solidFill>
                  <a:schemeClr val="tx1"/>
                </a:solidFill>
                <a:latin typeface="+mj-lt"/>
              </a:rPr>
              <a: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9DE9C55-E5E6-8D6F-0AF6-35E614470FE2}"/>
              </a:ext>
            </a:extLst>
          </p:cNvPr>
          <p:cNvSpPr>
            <a:spLocks noGrp="1"/>
          </p:cNvSpPr>
          <p:nvPr>
            <p:ph type="body" sz="quarter" idx="27"/>
          </p:nvPr>
        </p:nvSpPr>
        <p:spPr>
          <a:xfrm>
            <a:off x="640080" y="2872899"/>
            <a:ext cx="4243589" cy="3320668"/>
          </a:xfrm>
        </p:spPr>
        <p:txBody>
          <a:bodyPr vert="horz" lIns="91440" tIns="45720" rIns="91440" bIns="45720" rtlCol="0">
            <a:normAutofit/>
          </a:bodyPr>
          <a:lstStyle/>
          <a:p>
            <a:r>
              <a:rPr lang="en-US" dirty="0"/>
              <a:t>With expertise on design, architecture, textiles and more, creatives can help embed circularity within a variety of products, supporting the prolongation of a product's lifecycle and ensuring that they are sustainable from manufacturing to disposal.</a:t>
            </a:r>
          </a:p>
        </p:txBody>
      </p:sp>
      <p:pic>
        <p:nvPicPr>
          <p:cNvPr id="2" name="Picture 1" descr="A group of people standing around a table&#10;&#10;Description automatically generated">
            <a:extLst>
              <a:ext uri="{FF2B5EF4-FFF2-40B4-BE49-F238E27FC236}">
                <a16:creationId xmlns:a16="http://schemas.microsoft.com/office/drawing/2014/main" id="{C48AC5AC-FFF1-130A-1D8C-B98F390040E5}"/>
              </a:ext>
            </a:extLst>
          </p:cNvPr>
          <p:cNvPicPr>
            <a:picLocks noChangeAspect="1"/>
          </p:cNvPicPr>
          <p:nvPr/>
        </p:nvPicPr>
        <p:blipFill rotWithShape="1">
          <a:blip r:embed="rId3">
            <a:extLst>
              <a:ext uri="{28A0092B-C50C-407E-A947-70E740481C1C}">
                <a14:useLocalDpi xmlns:a14="http://schemas.microsoft.com/office/drawing/2010/main" val="0"/>
              </a:ext>
            </a:extLst>
          </a:blip>
          <a:srcRect l="31" t="29350" r="31551" b="18351"/>
          <a:stretch/>
        </p:blipFill>
        <p:spPr>
          <a:xfrm>
            <a:off x="6200308" y="0"/>
            <a:ext cx="5988644"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29777127"/>
      </p:ext>
    </p:extLst>
  </p:cSld>
  <p:clrMapOvr>
    <a:masterClrMapping/>
  </p:clrMapOvr>
</p:sld>
</file>

<file path=ppt/theme/theme1.xml><?xml version="1.0" encoding="utf-8"?>
<a:theme xmlns:a="http://schemas.openxmlformats.org/drawingml/2006/main" name="1_Office">
  <a:themeElements>
    <a:clrScheme name="Custom 6">
      <a:dk1>
        <a:srgbClr val="4B4B4D"/>
      </a:dk1>
      <a:lt1>
        <a:srgbClr val="FFFFFF"/>
      </a:lt1>
      <a:dk2>
        <a:srgbClr val="004E84"/>
      </a:dk2>
      <a:lt2>
        <a:srgbClr val="FFFFFF"/>
      </a:lt2>
      <a:accent1>
        <a:srgbClr val="6B9BC2"/>
      </a:accent1>
      <a:accent2>
        <a:srgbClr val="376D49"/>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spAutoFit/>
      </a:bodyPr>
      <a:lstStyle>
        <a:defPPr>
          <a:defRPr sz="4000" b="1" dirty="0" err="1">
            <a:solidFill>
              <a:srgbClr val="004E84"/>
            </a:solidFill>
          </a:defRPr>
        </a:defPPr>
      </a:lstStyle>
    </a:txDef>
  </a:objectDefaults>
  <a:extraClrSchemeLst/>
  <a:custClrLst>
    <a:custClr name="Deep Blue">
      <a:srgbClr val="004E84"/>
    </a:custClr>
    <a:custClr name="Bright Blue">
      <a:srgbClr val="007BB2"/>
    </a:custClr>
    <a:custClr name="Green">
      <a:srgbClr val="8AB419"/>
    </a:custClr>
    <a:custClr name="Warm Black">
      <a:srgbClr val="4B4B4B"/>
    </a:custClr>
    <a:custClr name="NO USE">
      <a:srgbClr val="F5FF00"/>
    </a:custClr>
    <a:custClr name="Deep Blue 57">
      <a:srgbClr val="7B8EB3"/>
    </a:custClr>
    <a:custClr name="Deep Blue 12">
      <a:srgbClr val="E4E5EE"/>
    </a:custClr>
    <a:custClr name="Bright Blue 57">
      <a:srgbClr val="89AFD1"/>
    </a:custClr>
    <a:custClr name="Bright Blue 12">
      <a:srgbClr val="E8EEF5"/>
    </a:custClr>
    <a:custClr name="Green 57">
      <a:srgbClr val="C1D488"/>
    </a:custClr>
    <a:custClr name="Green 12">
      <a:srgbClr val="F3F6E7"/>
    </a:custClr>
    <a:custClr name="NO USE">
      <a:srgbClr val="F5FF00"/>
    </a:custClr>
    <a:custClr name="Priority 1">
      <a:srgbClr val="CF9519"/>
    </a:custClr>
    <a:custClr name="Priority 2">
      <a:srgbClr val="5D7997"/>
    </a:custClr>
    <a:custClr name="Priority 3">
      <a:srgbClr val="5C8064"/>
    </a:custClr>
    <a:custClr name="Priority 4">
      <a:srgbClr val="8C8282"/>
    </a:custClr>
    <a:custClr name="NO USE">
      <a:srgbClr val="F5FF00"/>
    </a:custClr>
    <a:custClr name="ADD ON 1">
      <a:srgbClr val="6B9BC2"/>
    </a:custClr>
    <a:custClr name="ADD ON 2">
      <a:srgbClr val="A1A970"/>
    </a:custClr>
    <a:custClr name="ADD ON 3">
      <a:srgbClr val="CF8787"/>
    </a:custClr>
    <a:custClr name="ADD ON 4">
      <a:srgbClr val="FED440"/>
    </a:custClr>
    <a:custClr name="ADD ON 5">
      <a:srgbClr val="8E8C8C"/>
    </a:custClr>
    <a:custClr name="ADD ON 6">
      <a:srgbClr val="64AE53"/>
    </a:custClr>
    <a:custClr name="ADD ON 7">
      <a:srgbClr val="C86B35"/>
    </a:custClr>
    <a:custClr name="ADD ON 8">
      <a:srgbClr val="B134D8"/>
    </a:custClr>
    <a:custClr name="ADD ON 9">
      <a:srgbClr val="574C4C"/>
    </a:custClr>
    <a:custClr name="ADD ON 10">
      <a:srgbClr val="D62E3F"/>
    </a:custClr>
    <a:custClr name="ADD ON 11">
      <a:srgbClr val="C79F37"/>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spAutoFit/>
      </a:bodyPr>
      <a:lstStyle>
        <a:defPPr>
          <a:defRPr sz="4000" b="1" dirty="0" err="1">
            <a:solidFill>
              <a:srgbClr val="004E84"/>
            </a:solidFill>
          </a:defRPr>
        </a:defPPr>
      </a:lstStyle>
    </a:txDef>
  </a:objectDefaults>
  <a:extraClrSchemeLst/>
  <a:custClrLst>
    <a:custClr name="Deep Blue">
      <a:srgbClr val="004E84"/>
    </a:custClr>
    <a:custClr name="Bright Blue">
      <a:srgbClr val="007BB2"/>
    </a:custClr>
    <a:custClr name="Green">
      <a:srgbClr val="8AB419"/>
    </a:custClr>
    <a:custClr name="Warm Black">
      <a:srgbClr val="4B4B4B"/>
    </a:custClr>
    <a:custClr name="NO USE">
      <a:srgbClr val="F5FF00"/>
    </a:custClr>
    <a:custClr name="Deep Blue 57">
      <a:srgbClr val="7B8EB3"/>
    </a:custClr>
    <a:custClr name="Deep Blue 12">
      <a:srgbClr val="E4E5EE"/>
    </a:custClr>
    <a:custClr name="Bright Blue 57">
      <a:srgbClr val="89AFD1"/>
    </a:custClr>
    <a:custClr name="Bright Blue 12">
      <a:srgbClr val="E8EEF5"/>
    </a:custClr>
    <a:custClr name="Green 57">
      <a:srgbClr val="C1D488"/>
    </a:custClr>
    <a:custClr name="Green 12">
      <a:srgbClr val="F3F6E7"/>
    </a:custClr>
    <a:custClr name="NO USE">
      <a:srgbClr val="F5FF00"/>
    </a:custClr>
    <a:custClr name="Priority 1">
      <a:srgbClr val="CF9519"/>
    </a:custClr>
    <a:custClr name="Priority 2">
      <a:srgbClr val="5D7997"/>
    </a:custClr>
    <a:custClr name="Priority 3">
      <a:srgbClr val="5C8064"/>
    </a:custClr>
    <a:custClr name="Priority 4">
      <a:srgbClr val="8C8282"/>
    </a:custClr>
    <a:custClr name="NO USE">
      <a:srgbClr val="F5FF00"/>
    </a:custClr>
    <a:custClr name="ADD ON 1">
      <a:srgbClr val="6B9BC2"/>
    </a:custClr>
    <a:custClr name="ADD ON 2">
      <a:srgbClr val="A1A970"/>
    </a:custClr>
    <a:custClr name="ADD ON 3">
      <a:srgbClr val="CF8787"/>
    </a:custClr>
    <a:custClr name="ADD ON 4">
      <a:srgbClr val="FED440"/>
    </a:custClr>
    <a:custClr name="ADD ON 5">
      <a:srgbClr val="8E8C8C"/>
    </a:custClr>
    <a:custClr name="ADD ON 6">
      <a:srgbClr val="64AE53"/>
    </a:custClr>
    <a:custClr name="ADD ON 7">
      <a:srgbClr val="C86B35"/>
    </a:custClr>
    <a:custClr name="ADD ON 8">
      <a:srgbClr val="B134D8"/>
    </a:custClr>
    <a:custClr name="ADD ON 9">
      <a:srgbClr val="574C4C"/>
    </a:custClr>
    <a:custClr name="ADD ON 10">
      <a:srgbClr val="D62E3F"/>
    </a:custClr>
    <a:custClr name="ADD ON 11">
      <a:srgbClr val="C79F3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35F3ED2A35A14B97EDA31D2F40FCDE" ma:contentTypeVersion="17" ma:contentTypeDescription="Create a new document." ma:contentTypeScope="" ma:versionID="b6b415d554ad305a0e16b817315d12e3">
  <xsd:schema xmlns:xsd="http://www.w3.org/2001/XMLSchema" xmlns:xs="http://www.w3.org/2001/XMLSchema" xmlns:p="http://schemas.microsoft.com/office/2006/metadata/properties" xmlns:ns2="2da55616-98f7-4513-b19b-6d69cbfa76a0" xmlns:ns3="34b97227-3fb5-4747-8a33-c975607737d7" targetNamespace="http://schemas.microsoft.com/office/2006/metadata/properties" ma:root="true" ma:fieldsID="f988f71864e56c66eab01b77aba270ee" ns2:_="" ns3:_="">
    <xsd:import namespace="2da55616-98f7-4513-b19b-6d69cbfa76a0"/>
    <xsd:import namespace="34b97227-3fb5-4747-8a33-c975607737d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55616-98f7-4513-b19b-6d69cbfa76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5c97f61-c6bf-4175-83c8-8c6cdd8d609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b97227-3fb5-4747-8a33-c975607737d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76905e3-3448-4630-acbc-f4aace56b0d0}" ma:internalName="TaxCatchAll" ma:showField="CatchAllData" ma:web="34b97227-3fb5-4747-8a33-c97560773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a55616-98f7-4513-b19b-6d69cbfa76a0">
      <Terms xmlns="http://schemas.microsoft.com/office/infopath/2007/PartnerControls"/>
    </lcf76f155ced4ddcb4097134ff3c332f>
    <TaxCatchAll xmlns="34b97227-3fb5-4747-8a33-c975607737d7" xsi:nil="true"/>
  </documentManagement>
</p:properties>
</file>

<file path=customXml/itemProps1.xml><?xml version="1.0" encoding="utf-8"?>
<ds:datastoreItem xmlns:ds="http://schemas.openxmlformats.org/officeDocument/2006/customXml" ds:itemID="{982E208E-4875-44D4-B03A-006AEFFFA481}">
  <ds:schemaRefs>
    <ds:schemaRef ds:uri="http://schemas.microsoft.com/sharepoint/v3/contenttype/forms"/>
  </ds:schemaRefs>
</ds:datastoreItem>
</file>

<file path=customXml/itemProps2.xml><?xml version="1.0" encoding="utf-8"?>
<ds:datastoreItem xmlns:ds="http://schemas.openxmlformats.org/officeDocument/2006/customXml" ds:itemID="{B91748EA-7042-4BF5-8C9F-B37EFCFADC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a55616-98f7-4513-b19b-6d69cbfa76a0"/>
    <ds:schemaRef ds:uri="34b97227-3fb5-4747-8a33-c97560773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324551-1F9C-4975-81F9-B5ADC1F5ED71}">
  <ds:schemaRef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34b97227-3fb5-4747-8a33-c975607737d7"/>
    <ds:schemaRef ds:uri="http://schemas.microsoft.com/office/infopath/2007/PartnerControls"/>
    <ds:schemaRef ds:uri="http://schemas.openxmlformats.org/package/2006/metadata/core-properties"/>
    <ds:schemaRef ds:uri="2da55616-98f7-4513-b19b-6d69cbfa76a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3912</TotalTime>
  <Words>1501</Words>
  <Application>Microsoft Office PowerPoint</Application>
  <PresentationFormat>Widescreen</PresentationFormat>
  <Paragraphs>121</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vt:lpstr>
      <vt:lpstr>Office</vt:lpstr>
      <vt:lpstr>INSTRUCTIONS for this presentation</vt:lpstr>
      <vt:lpstr>PowerPoint Presentation</vt:lpstr>
      <vt:lpstr>The linear economy</vt:lpstr>
      <vt:lpstr>The circular economy</vt:lpstr>
      <vt:lpstr>The circular economy in numbers</vt:lpstr>
      <vt:lpstr>The creative and cultural sectors and industries in numbers</vt:lpstr>
      <vt:lpstr>Why creatives and circular economy? </vt:lpstr>
      <vt:lpstr>The role of creative and cultural actors in accelerating local circular transitions </vt:lpstr>
      <vt:lpstr>The role of creative and cultural sectors and industries in a circular economy (production)</vt:lpstr>
      <vt:lpstr>PowerPoint Presentation</vt:lpstr>
      <vt:lpstr>The role of creative and cultural sectors and industries in a circular economy (consumption)</vt:lpstr>
      <vt:lpstr>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presentation</dc:title>
  <dc:creator>Indra  Levite</dc:creator>
  <cp:lastModifiedBy>Indra  Levite</cp:lastModifiedBy>
  <cp:revision>12</cp:revision>
  <dcterms:created xsi:type="dcterms:W3CDTF">2024-08-06T11:30:05Z</dcterms:created>
  <dcterms:modified xsi:type="dcterms:W3CDTF">2025-03-29T17:50:30Z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0x0101003235F3ED2A35A14B97EDA31D2F40FCDE</vt:lpwstr>
  </property>
  <property fmtid="{D5CDD505-2E9C-101B-9397-08002B2CF9AE}" pid="3" name="MediaServiceImageTags">
    <vt:lpwstr/>
  </property>
</Properties>
</file>