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Lst>
  <p:notesMasterIdLst>
    <p:notesMasterId r:id="rId15"/>
  </p:notesMasterIdLst>
  <p:sldIdLst>
    <p:sldId id="625" r:id="rId6"/>
    <p:sldId id="597" r:id="rId7"/>
    <p:sldId id="618" r:id="rId8"/>
    <p:sldId id="620" r:id="rId9"/>
    <p:sldId id="626" r:id="rId10"/>
    <p:sldId id="613" r:id="rId11"/>
    <p:sldId id="614" r:id="rId12"/>
    <p:sldId id="615" r:id="rId13"/>
    <p:sldId id="616" r:id="rId14"/>
  </p:sldIdLst>
  <p:sldSz cx="12192000" cy="6858000"/>
  <p:notesSz cx="6858000" cy="9144000"/>
  <p:defaultText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D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318EF-CF75-A020-60F9-37646E3A7F2A}" v="2" dt="2024-09-01T17:07:55.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447" autoAdjust="0"/>
  </p:normalViewPr>
  <p:slideViewPr>
    <p:cSldViewPr snapToGrid="0">
      <p:cViewPr varScale="1">
        <p:scale>
          <a:sx n="56" d="100"/>
          <a:sy n="56" d="100"/>
        </p:scale>
        <p:origin x="4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C27D3-2929-478E-B56A-9C2E72672957}" type="doc">
      <dgm:prSet loTypeId="urn:microsoft.com/office/officeart/2018/5/layout/IconLeafLabel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58E3E8D2-EC6B-4987-90E2-BD2B437B4C5C}">
      <dgm:prSet/>
      <dgm:spPr/>
      <dgm:t>
        <a:bodyPr/>
        <a:lstStyle/>
        <a:p>
          <a:pPr>
            <a:defRPr cap="all"/>
          </a:pPr>
          <a:r>
            <a:rPr lang="en-US" b="1" dirty="0"/>
            <a:t>Municipalities</a:t>
          </a:r>
          <a:endParaRPr lang="en-US" dirty="0"/>
        </a:p>
      </dgm:t>
    </dgm:pt>
    <dgm:pt modelId="{49D1F29B-60FE-4D8E-A693-9430A3F85242}" type="parTrans" cxnId="{5FF09176-5BCF-4E7F-8571-61D19DBED19F}">
      <dgm:prSet/>
      <dgm:spPr/>
      <dgm:t>
        <a:bodyPr/>
        <a:lstStyle/>
        <a:p>
          <a:endParaRPr lang="en-US"/>
        </a:p>
      </dgm:t>
    </dgm:pt>
    <dgm:pt modelId="{DFCDDC8C-43A7-4C66-9DC8-A6A172180826}" type="sibTrans" cxnId="{5FF09176-5BCF-4E7F-8571-61D19DBED19F}">
      <dgm:prSet/>
      <dgm:spPr/>
      <dgm:t>
        <a:bodyPr/>
        <a:lstStyle/>
        <a:p>
          <a:endParaRPr lang="en-US"/>
        </a:p>
      </dgm:t>
    </dgm:pt>
    <dgm:pt modelId="{6077E65E-57B5-446F-9667-1D1BC8EBC8DE}">
      <dgm:prSet/>
      <dgm:spPr/>
      <dgm:t>
        <a:bodyPr/>
        <a:lstStyle/>
        <a:p>
          <a:pPr>
            <a:defRPr cap="all"/>
          </a:pPr>
          <a:r>
            <a:rPr lang="en-US" b="1" dirty="0"/>
            <a:t>Business support </a:t>
          </a:r>
          <a:r>
            <a:rPr lang="en-US" b="1" dirty="0" err="1"/>
            <a:t>organisations</a:t>
          </a:r>
          <a:endParaRPr lang="en-US" dirty="0"/>
        </a:p>
      </dgm:t>
    </dgm:pt>
    <dgm:pt modelId="{36EE8E6C-D03B-441E-ACC2-2009E7A9CF13}" type="parTrans" cxnId="{AC358871-8BF8-4ED4-B7AB-73561B2624A4}">
      <dgm:prSet/>
      <dgm:spPr/>
      <dgm:t>
        <a:bodyPr/>
        <a:lstStyle/>
        <a:p>
          <a:endParaRPr lang="en-US"/>
        </a:p>
      </dgm:t>
    </dgm:pt>
    <dgm:pt modelId="{35461E5E-ABE9-4E9F-A295-FA1778983AFA}" type="sibTrans" cxnId="{AC358871-8BF8-4ED4-B7AB-73561B2624A4}">
      <dgm:prSet/>
      <dgm:spPr/>
      <dgm:t>
        <a:bodyPr/>
        <a:lstStyle/>
        <a:p>
          <a:endParaRPr lang="en-US"/>
        </a:p>
      </dgm:t>
    </dgm:pt>
    <dgm:pt modelId="{BDFD90C2-FA8E-428C-B630-48843253D85E}">
      <dgm:prSet/>
      <dgm:spPr/>
      <dgm:t>
        <a:bodyPr/>
        <a:lstStyle/>
        <a:p>
          <a:pPr>
            <a:defRPr cap="all"/>
          </a:pPr>
          <a:r>
            <a:rPr lang="en-US" b="1" dirty="0"/>
            <a:t>Non-governmental </a:t>
          </a:r>
          <a:r>
            <a:rPr lang="en-US" b="1" dirty="0" err="1"/>
            <a:t>organisations</a:t>
          </a:r>
          <a:endParaRPr lang="en-US" dirty="0"/>
        </a:p>
      </dgm:t>
    </dgm:pt>
    <dgm:pt modelId="{49CF0D7D-6AAE-4774-989F-307B734BCCD6}" type="parTrans" cxnId="{1D5F6BA6-921F-4550-8AFF-9A25E9BD7E45}">
      <dgm:prSet/>
      <dgm:spPr/>
      <dgm:t>
        <a:bodyPr/>
        <a:lstStyle/>
        <a:p>
          <a:endParaRPr lang="en-US"/>
        </a:p>
      </dgm:t>
    </dgm:pt>
    <dgm:pt modelId="{60F34A28-DD26-4874-8289-A64275E375A4}" type="sibTrans" cxnId="{1D5F6BA6-921F-4550-8AFF-9A25E9BD7E45}">
      <dgm:prSet/>
      <dgm:spPr/>
      <dgm:t>
        <a:bodyPr/>
        <a:lstStyle/>
        <a:p>
          <a:endParaRPr lang="en-US"/>
        </a:p>
      </dgm:t>
    </dgm:pt>
    <dgm:pt modelId="{6EABA35B-B3D4-49AB-84E7-15DC1C5CA735}">
      <dgm:prSet/>
      <dgm:spPr/>
      <dgm:t>
        <a:bodyPr/>
        <a:lstStyle/>
        <a:p>
          <a:pPr>
            <a:defRPr cap="all"/>
          </a:pPr>
          <a:r>
            <a:rPr lang="en-US" b="1" dirty="0"/>
            <a:t>Regional network </a:t>
          </a:r>
          <a:r>
            <a:rPr lang="en-US" b="1" dirty="0" err="1"/>
            <a:t>organisations</a:t>
          </a:r>
          <a:endParaRPr lang="en-US" dirty="0"/>
        </a:p>
      </dgm:t>
    </dgm:pt>
    <dgm:pt modelId="{D3ABBFDB-1EEF-48A7-A96D-1BB75F3C2ADE}" type="parTrans" cxnId="{FCA9CBC8-C6BD-4E3C-A4DD-FA5C912032D6}">
      <dgm:prSet/>
      <dgm:spPr/>
      <dgm:t>
        <a:bodyPr/>
        <a:lstStyle/>
        <a:p>
          <a:endParaRPr lang="en-US"/>
        </a:p>
      </dgm:t>
    </dgm:pt>
    <dgm:pt modelId="{D2CD6F47-A211-4443-A142-AEA75347C694}" type="sibTrans" cxnId="{FCA9CBC8-C6BD-4E3C-A4DD-FA5C912032D6}">
      <dgm:prSet/>
      <dgm:spPr/>
      <dgm:t>
        <a:bodyPr/>
        <a:lstStyle/>
        <a:p>
          <a:endParaRPr lang="en-US"/>
        </a:p>
      </dgm:t>
    </dgm:pt>
    <dgm:pt modelId="{8F6577B7-C0EF-4B7A-B60A-BD4D69994F04}">
      <dgm:prSet/>
      <dgm:spPr/>
      <dgm:t>
        <a:bodyPr/>
        <a:lstStyle/>
        <a:p>
          <a:pPr>
            <a:defRPr cap="all"/>
          </a:pPr>
          <a:r>
            <a:rPr lang="en-US" b="1" dirty="0"/>
            <a:t>National public authorities</a:t>
          </a:r>
          <a:endParaRPr lang="en-US" dirty="0"/>
        </a:p>
      </dgm:t>
    </dgm:pt>
    <dgm:pt modelId="{B81C35F1-6442-4DA2-81A0-5A8BABF9D5A3}" type="parTrans" cxnId="{924E591E-8EC6-4CE2-89E6-8C5BA8C96DC9}">
      <dgm:prSet/>
      <dgm:spPr/>
      <dgm:t>
        <a:bodyPr/>
        <a:lstStyle/>
        <a:p>
          <a:endParaRPr lang="en-US"/>
        </a:p>
      </dgm:t>
    </dgm:pt>
    <dgm:pt modelId="{0C1205C8-4DC1-4F68-B59B-DE4661B404ED}" type="sibTrans" cxnId="{924E591E-8EC6-4CE2-89E6-8C5BA8C96DC9}">
      <dgm:prSet/>
      <dgm:spPr/>
      <dgm:t>
        <a:bodyPr/>
        <a:lstStyle/>
        <a:p>
          <a:endParaRPr lang="en-US"/>
        </a:p>
      </dgm:t>
    </dgm:pt>
    <dgm:pt modelId="{6A8585BD-B00F-4A4B-B5FC-4E70E4023F44}" type="pres">
      <dgm:prSet presAssocID="{B30C27D3-2929-478E-B56A-9C2E72672957}" presName="root" presStyleCnt="0">
        <dgm:presLayoutVars>
          <dgm:dir/>
          <dgm:resizeHandles val="exact"/>
        </dgm:presLayoutVars>
      </dgm:prSet>
      <dgm:spPr/>
    </dgm:pt>
    <dgm:pt modelId="{D22F6AE2-1737-4AE7-936D-397A071063E9}" type="pres">
      <dgm:prSet presAssocID="{58E3E8D2-EC6B-4987-90E2-BD2B437B4C5C}" presName="compNode" presStyleCnt="0"/>
      <dgm:spPr/>
    </dgm:pt>
    <dgm:pt modelId="{18CEC137-EE1C-47A7-BA42-D4C1CFF7989B}" type="pres">
      <dgm:prSet presAssocID="{58E3E8D2-EC6B-4987-90E2-BD2B437B4C5C}" presName="iconBgRect" presStyleLbl="bgShp" presStyleIdx="0" presStyleCnt="5"/>
      <dgm:spPr>
        <a:prstGeom prst="round2DiagRect">
          <a:avLst>
            <a:gd name="adj1" fmla="val 29727"/>
            <a:gd name="adj2" fmla="val 0"/>
          </a:avLst>
        </a:prstGeom>
        <a:solidFill>
          <a:srgbClr val="376D49"/>
        </a:solidFill>
      </dgm:spPr>
    </dgm:pt>
    <dgm:pt modelId="{4F7DAE04-DAF7-4B48-9D63-185F38FFA6FF}" type="pres">
      <dgm:prSet presAssocID="{58E3E8D2-EC6B-4987-90E2-BD2B437B4C5C}" presName="iconRect" presStyleLbl="node1" presStyleIdx="0" presStyleCnt="5"/>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at"/>
        </a:ext>
      </dgm:extLst>
    </dgm:pt>
    <dgm:pt modelId="{6B486566-7328-47EC-8E87-D2D8704469B1}" type="pres">
      <dgm:prSet presAssocID="{58E3E8D2-EC6B-4987-90E2-BD2B437B4C5C}" presName="spaceRect" presStyleCnt="0"/>
      <dgm:spPr/>
    </dgm:pt>
    <dgm:pt modelId="{56F3CFBC-F09D-49BC-A545-9E38F9F9DE1E}" type="pres">
      <dgm:prSet presAssocID="{58E3E8D2-EC6B-4987-90E2-BD2B437B4C5C}" presName="textRect" presStyleLbl="revTx" presStyleIdx="0" presStyleCnt="5">
        <dgm:presLayoutVars>
          <dgm:chMax val="1"/>
          <dgm:chPref val="1"/>
        </dgm:presLayoutVars>
      </dgm:prSet>
      <dgm:spPr/>
    </dgm:pt>
    <dgm:pt modelId="{85345CA8-EA5D-4CEC-995E-CCEFA828F432}" type="pres">
      <dgm:prSet presAssocID="{DFCDDC8C-43A7-4C66-9DC8-A6A172180826}" presName="sibTrans" presStyleCnt="0"/>
      <dgm:spPr/>
    </dgm:pt>
    <dgm:pt modelId="{3318FB04-77AE-4324-B475-D15EE71616DC}" type="pres">
      <dgm:prSet presAssocID="{6077E65E-57B5-446F-9667-1D1BC8EBC8DE}" presName="compNode" presStyleCnt="0"/>
      <dgm:spPr/>
    </dgm:pt>
    <dgm:pt modelId="{1137D0CF-B07C-4CC6-8132-AF50E8F2BD69}" type="pres">
      <dgm:prSet presAssocID="{6077E65E-57B5-446F-9667-1D1BC8EBC8DE}" presName="iconBgRect" presStyleLbl="bgShp" presStyleIdx="1" presStyleCnt="5"/>
      <dgm:spPr>
        <a:prstGeom prst="round2DiagRect">
          <a:avLst>
            <a:gd name="adj1" fmla="val 29727"/>
            <a:gd name="adj2" fmla="val 0"/>
          </a:avLst>
        </a:prstGeom>
        <a:solidFill>
          <a:srgbClr val="376D49"/>
        </a:solidFill>
      </dgm:spPr>
    </dgm:pt>
    <dgm:pt modelId="{446D622E-D054-4B61-B12D-64ADAB2D5135}" type="pres">
      <dgm:prSet presAssocID="{6077E65E-57B5-446F-9667-1D1BC8EBC8DE}" presName="iconRect" presStyleLbl="node1" presStyleIdx="1" presStyleCnt="5"/>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wnward trend"/>
        </a:ext>
      </dgm:extLst>
    </dgm:pt>
    <dgm:pt modelId="{E1CCE3D4-8DE6-4D0A-82CB-8721096E1821}" type="pres">
      <dgm:prSet presAssocID="{6077E65E-57B5-446F-9667-1D1BC8EBC8DE}" presName="spaceRect" presStyleCnt="0"/>
      <dgm:spPr/>
    </dgm:pt>
    <dgm:pt modelId="{2ED029EE-4E8B-4B14-B3DA-3CBA3567FCC1}" type="pres">
      <dgm:prSet presAssocID="{6077E65E-57B5-446F-9667-1D1BC8EBC8DE}" presName="textRect" presStyleLbl="revTx" presStyleIdx="1" presStyleCnt="5">
        <dgm:presLayoutVars>
          <dgm:chMax val="1"/>
          <dgm:chPref val="1"/>
        </dgm:presLayoutVars>
      </dgm:prSet>
      <dgm:spPr/>
    </dgm:pt>
    <dgm:pt modelId="{B7456E48-7F14-46FA-A8C3-D44D6E605BF7}" type="pres">
      <dgm:prSet presAssocID="{35461E5E-ABE9-4E9F-A295-FA1778983AFA}" presName="sibTrans" presStyleCnt="0"/>
      <dgm:spPr/>
    </dgm:pt>
    <dgm:pt modelId="{2D174670-6EA7-4BC3-821F-43D4E9805172}" type="pres">
      <dgm:prSet presAssocID="{BDFD90C2-FA8E-428C-B630-48843253D85E}" presName="compNode" presStyleCnt="0"/>
      <dgm:spPr/>
    </dgm:pt>
    <dgm:pt modelId="{CC07CC12-96E7-42D4-9C4A-3A3EF9EC96A6}" type="pres">
      <dgm:prSet presAssocID="{BDFD90C2-FA8E-428C-B630-48843253D85E}" presName="iconBgRect" presStyleLbl="bgShp" presStyleIdx="2" presStyleCnt="5"/>
      <dgm:spPr>
        <a:prstGeom prst="round2DiagRect">
          <a:avLst>
            <a:gd name="adj1" fmla="val 29727"/>
            <a:gd name="adj2" fmla="val 0"/>
          </a:avLst>
        </a:prstGeom>
        <a:solidFill>
          <a:srgbClr val="376D49"/>
        </a:solidFill>
      </dgm:spPr>
    </dgm:pt>
    <dgm:pt modelId="{29281D84-DB5D-4966-AE8F-43C862EFC9AB}" type="pres">
      <dgm:prSet presAssocID="{BDFD90C2-FA8E-428C-B630-48843253D85E}" presName="iconRect" presStyleLbl="node1" presStyleIdx="2" presStyleCnt="5"/>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sers"/>
        </a:ext>
      </dgm:extLst>
    </dgm:pt>
    <dgm:pt modelId="{578FC23D-87E1-4416-B7FB-E1F24C072723}" type="pres">
      <dgm:prSet presAssocID="{BDFD90C2-FA8E-428C-B630-48843253D85E}" presName="spaceRect" presStyleCnt="0"/>
      <dgm:spPr/>
    </dgm:pt>
    <dgm:pt modelId="{43FD9ECE-582F-47AD-BF59-0E68163F76E0}" type="pres">
      <dgm:prSet presAssocID="{BDFD90C2-FA8E-428C-B630-48843253D85E}" presName="textRect" presStyleLbl="revTx" presStyleIdx="2" presStyleCnt="5">
        <dgm:presLayoutVars>
          <dgm:chMax val="1"/>
          <dgm:chPref val="1"/>
        </dgm:presLayoutVars>
      </dgm:prSet>
      <dgm:spPr/>
    </dgm:pt>
    <dgm:pt modelId="{1DC098BE-9961-4D74-A53D-18D158842B94}" type="pres">
      <dgm:prSet presAssocID="{60F34A28-DD26-4874-8289-A64275E375A4}" presName="sibTrans" presStyleCnt="0"/>
      <dgm:spPr/>
    </dgm:pt>
    <dgm:pt modelId="{E68F6C21-E140-4891-B537-34C7D790387A}" type="pres">
      <dgm:prSet presAssocID="{6EABA35B-B3D4-49AB-84E7-15DC1C5CA735}" presName="compNode" presStyleCnt="0"/>
      <dgm:spPr/>
    </dgm:pt>
    <dgm:pt modelId="{8682E125-790C-40CA-A7F6-DE1672F267E7}" type="pres">
      <dgm:prSet presAssocID="{6EABA35B-B3D4-49AB-84E7-15DC1C5CA735}" presName="iconBgRect" presStyleLbl="bgShp" presStyleIdx="3" presStyleCnt="5"/>
      <dgm:spPr>
        <a:prstGeom prst="round2DiagRect">
          <a:avLst>
            <a:gd name="adj1" fmla="val 29727"/>
            <a:gd name="adj2" fmla="val 0"/>
          </a:avLst>
        </a:prstGeom>
        <a:solidFill>
          <a:srgbClr val="376D49"/>
        </a:solidFill>
      </dgm:spPr>
    </dgm:pt>
    <dgm:pt modelId="{C2494D7D-6A85-4FD7-913F-CD48EC36F911}" type="pres">
      <dgm:prSet presAssocID="{6EABA35B-B3D4-49AB-84E7-15DC1C5CA735}" presName="iconRect" presStyleLbl="node1" presStyleIdx="3" presStyleCnt="5"/>
      <dgm:spPr>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ullseye"/>
        </a:ext>
      </dgm:extLst>
    </dgm:pt>
    <dgm:pt modelId="{34AA0EF7-37C9-4DA7-8D5B-FB32060A2AB3}" type="pres">
      <dgm:prSet presAssocID="{6EABA35B-B3D4-49AB-84E7-15DC1C5CA735}" presName="spaceRect" presStyleCnt="0"/>
      <dgm:spPr/>
    </dgm:pt>
    <dgm:pt modelId="{AA87D4FA-710A-43C6-84AE-F07F99B7C917}" type="pres">
      <dgm:prSet presAssocID="{6EABA35B-B3D4-49AB-84E7-15DC1C5CA735}" presName="textRect" presStyleLbl="revTx" presStyleIdx="3" presStyleCnt="5">
        <dgm:presLayoutVars>
          <dgm:chMax val="1"/>
          <dgm:chPref val="1"/>
        </dgm:presLayoutVars>
      </dgm:prSet>
      <dgm:spPr/>
    </dgm:pt>
    <dgm:pt modelId="{C9AF5C2C-1A2E-4B6B-9021-96D926293459}" type="pres">
      <dgm:prSet presAssocID="{D2CD6F47-A211-4443-A142-AEA75347C694}" presName="sibTrans" presStyleCnt="0"/>
      <dgm:spPr/>
    </dgm:pt>
    <dgm:pt modelId="{EF65FC4C-F9D6-48E9-8DF2-7FA7C1D4076C}" type="pres">
      <dgm:prSet presAssocID="{8F6577B7-C0EF-4B7A-B60A-BD4D69994F04}" presName="compNode" presStyleCnt="0"/>
      <dgm:spPr/>
    </dgm:pt>
    <dgm:pt modelId="{8A550A8A-69D0-4E16-B868-0A60B8B648DD}" type="pres">
      <dgm:prSet presAssocID="{8F6577B7-C0EF-4B7A-B60A-BD4D69994F04}" presName="iconBgRect" presStyleLbl="bgShp" presStyleIdx="4" presStyleCnt="5"/>
      <dgm:spPr>
        <a:prstGeom prst="round2DiagRect">
          <a:avLst>
            <a:gd name="adj1" fmla="val 29727"/>
            <a:gd name="adj2" fmla="val 0"/>
          </a:avLst>
        </a:prstGeom>
        <a:solidFill>
          <a:srgbClr val="376D49"/>
        </a:solidFill>
      </dgm:spPr>
    </dgm:pt>
    <dgm:pt modelId="{798267B2-86F7-454D-B88F-BEB873AE5BE4}" type="pres">
      <dgm:prSet presAssocID="{8F6577B7-C0EF-4B7A-B60A-BD4D69994F0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a:ext>
      </dgm:extLst>
    </dgm:pt>
    <dgm:pt modelId="{04974572-BC74-4FE7-806E-754060D2ECD0}" type="pres">
      <dgm:prSet presAssocID="{8F6577B7-C0EF-4B7A-B60A-BD4D69994F04}" presName="spaceRect" presStyleCnt="0"/>
      <dgm:spPr/>
    </dgm:pt>
    <dgm:pt modelId="{FC2A567A-B3B0-42E2-952A-DC20F89CD005}" type="pres">
      <dgm:prSet presAssocID="{8F6577B7-C0EF-4B7A-B60A-BD4D69994F04}" presName="textRect" presStyleLbl="revTx" presStyleIdx="4" presStyleCnt="5">
        <dgm:presLayoutVars>
          <dgm:chMax val="1"/>
          <dgm:chPref val="1"/>
        </dgm:presLayoutVars>
      </dgm:prSet>
      <dgm:spPr/>
    </dgm:pt>
  </dgm:ptLst>
  <dgm:cxnLst>
    <dgm:cxn modelId="{924E591E-8EC6-4CE2-89E6-8C5BA8C96DC9}" srcId="{B30C27D3-2929-478E-B56A-9C2E72672957}" destId="{8F6577B7-C0EF-4B7A-B60A-BD4D69994F04}" srcOrd="4" destOrd="0" parTransId="{B81C35F1-6442-4DA2-81A0-5A8BABF9D5A3}" sibTransId="{0C1205C8-4DC1-4F68-B59B-DE4661B404ED}"/>
    <dgm:cxn modelId="{3AEFE12B-7D96-41F6-ABF2-BDF6D81B0387}" type="presOf" srcId="{6EABA35B-B3D4-49AB-84E7-15DC1C5CA735}" destId="{AA87D4FA-710A-43C6-84AE-F07F99B7C917}" srcOrd="0" destOrd="0" presId="urn:microsoft.com/office/officeart/2018/5/layout/IconLeafLabelList"/>
    <dgm:cxn modelId="{E8AFF85B-208A-42E1-B225-357043C35829}" type="presOf" srcId="{58E3E8D2-EC6B-4987-90E2-BD2B437B4C5C}" destId="{56F3CFBC-F09D-49BC-A545-9E38F9F9DE1E}" srcOrd="0" destOrd="0" presId="urn:microsoft.com/office/officeart/2018/5/layout/IconLeafLabelList"/>
    <dgm:cxn modelId="{BA87046A-213C-46D7-A6DE-F2F6EC44FD28}" type="presOf" srcId="{8F6577B7-C0EF-4B7A-B60A-BD4D69994F04}" destId="{FC2A567A-B3B0-42E2-952A-DC20F89CD005}" srcOrd="0" destOrd="0" presId="urn:microsoft.com/office/officeart/2018/5/layout/IconLeafLabelList"/>
    <dgm:cxn modelId="{AC358871-8BF8-4ED4-B7AB-73561B2624A4}" srcId="{B30C27D3-2929-478E-B56A-9C2E72672957}" destId="{6077E65E-57B5-446F-9667-1D1BC8EBC8DE}" srcOrd="1" destOrd="0" parTransId="{36EE8E6C-D03B-441E-ACC2-2009E7A9CF13}" sibTransId="{35461E5E-ABE9-4E9F-A295-FA1778983AFA}"/>
    <dgm:cxn modelId="{5FF09176-5BCF-4E7F-8571-61D19DBED19F}" srcId="{B30C27D3-2929-478E-B56A-9C2E72672957}" destId="{58E3E8D2-EC6B-4987-90E2-BD2B437B4C5C}" srcOrd="0" destOrd="0" parTransId="{49D1F29B-60FE-4D8E-A693-9430A3F85242}" sibTransId="{DFCDDC8C-43A7-4C66-9DC8-A6A172180826}"/>
    <dgm:cxn modelId="{1D5F6BA6-921F-4550-8AFF-9A25E9BD7E45}" srcId="{B30C27D3-2929-478E-B56A-9C2E72672957}" destId="{BDFD90C2-FA8E-428C-B630-48843253D85E}" srcOrd="2" destOrd="0" parTransId="{49CF0D7D-6AAE-4774-989F-307B734BCCD6}" sibTransId="{60F34A28-DD26-4874-8289-A64275E375A4}"/>
    <dgm:cxn modelId="{82DC72C4-4A85-4185-B209-A27B53843B36}" type="presOf" srcId="{6077E65E-57B5-446F-9667-1D1BC8EBC8DE}" destId="{2ED029EE-4E8B-4B14-B3DA-3CBA3567FCC1}" srcOrd="0" destOrd="0" presId="urn:microsoft.com/office/officeart/2018/5/layout/IconLeafLabelList"/>
    <dgm:cxn modelId="{FCA9CBC8-C6BD-4E3C-A4DD-FA5C912032D6}" srcId="{B30C27D3-2929-478E-B56A-9C2E72672957}" destId="{6EABA35B-B3D4-49AB-84E7-15DC1C5CA735}" srcOrd="3" destOrd="0" parTransId="{D3ABBFDB-1EEF-48A7-A96D-1BB75F3C2ADE}" sibTransId="{D2CD6F47-A211-4443-A142-AEA75347C694}"/>
    <dgm:cxn modelId="{3280ECE9-7CDF-4E43-B6C4-80762DF7E596}" type="presOf" srcId="{B30C27D3-2929-478E-B56A-9C2E72672957}" destId="{6A8585BD-B00F-4A4B-B5FC-4E70E4023F44}" srcOrd="0" destOrd="0" presId="urn:microsoft.com/office/officeart/2018/5/layout/IconLeafLabelList"/>
    <dgm:cxn modelId="{94515AFA-0F32-4E00-A06A-F7145664B40E}" type="presOf" srcId="{BDFD90C2-FA8E-428C-B630-48843253D85E}" destId="{43FD9ECE-582F-47AD-BF59-0E68163F76E0}" srcOrd="0" destOrd="0" presId="urn:microsoft.com/office/officeart/2018/5/layout/IconLeafLabelList"/>
    <dgm:cxn modelId="{579C3861-21DD-4D94-8B78-0B270EABBC25}" type="presParOf" srcId="{6A8585BD-B00F-4A4B-B5FC-4E70E4023F44}" destId="{D22F6AE2-1737-4AE7-936D-397A071063E9}" srcOrd="0" destOrd="0" presId="urn:microsoft.com/office/officeart/2018/5/layout/IconLeafLabelList"/>
    <dgm:cxn modelId="{ACB38619-67EB-4646-8AAD-CE17CD39E2E3}" type="presParOf" srcId="{D22F6AE2-1737-4AE7-936D-397A071063E9}" destId="{18CEC137-EE1C-47A7-BA42-D4C1CFF7989B}" srcOrd="0" destOrd="0" presId="urn:microsoft.com/office/officeart/2018/5/layout/IconLeafLabelList"/>
    <dgm:cxn modelId="{C9688C74-F8D9-4834-9D91-EBA92F826105}" type="presParOf" srcId="{D22F6AE2-1737-4AE7-936D-397A071063E9}" destId="{4F7DAE04-DAF7-4B48-9D63-185F38FFA6FF}" srcOrd="1" destOrd="0" presId="urn:microsoft.com/office/officeart/2018/5/layout/IconLeafLabelList"/>
    <dgm:cxn modelId="{38C80379-C20C-4028-B9FE-2F8001C11F09}" type="presParOf" srcId="{D22F6AE2-1737-4AE7-936D-397A071063E9}" destId="{6B486566-7328-47EC-8E87-D2D8704469B1}" srcOrd="2" destOrd="0" presId="urn:microsoft.com/office/officeart/2018/5/layout/IconLeafLabelList"/>
    <dgm:cxn modelId="{CE1ADB25-5864-4A7D-A299-FA831ABBB7DF}" type="presParOf" srcId="{D22F6AE2-1737-4AE7-936D-397A071063E9}" destId="{56F3CFBC-F09D-49BC-A545-9E38F9F9DE1E}" srcOrd="3" destOrd="0" presId="urn:microsoft.com/office/officeart/2018/5/layout/IconLeafLabelList"/>
    <dgm:cxn modelId="{19D7AC43-93C3-46D8-A875-EAD309943434}" type="presParOf" srcId="{6A8585BD-B00F-4A4B-B5FC-4E70E4023F44}" destId="{85345CA8-EA5D-4CEC-995E-CCEFA828F432}" srcOrd="1" destOrd="0" presId="urn:microsoft.com/office/officeart/2018/5/layout/IconLeafLabelList"/>
    <dgm:cxn modelId="{BA8F9BFD-92A2-4C7F-B12D-FC1076592CB5}" type="presParOf" srcId="{6A8585BD-B00F-4A4B-B5FC-4E70E4023F44}" destId="{3318FB04-77AE-4324-B475-D15EE71616DC}" srcOrd="2" destOrd="0" presId="urn:microsoft.com/office/officeart/2018/5/layout/IconLeafLabelList"/>
    <dgm:cxn modelId="{04FC124D-486F-40DE-ADEA-1765C634BB55}" type="presParOf" srcId="{3318FB04-77AE-4324-B475-D15EE71616DC}" destId="{1137D0CF-B07C-4CC6-8132-AF50E8F2BD69}" srcOrd="0" destOrd="0" presId="urn:microsoft.com/office/officeart/2018/5/layout/IconLeafLabelList"/>
    <dgm:cxn modelId="{BC6FA0F5-A798-4DEA-A06E-713A42D1972D}" type="presParOf" srcId="{3318FB04-77AE-4324-B475-D15EE71616DC}" destId="{446D622E-D054-4B61-B12D-64ADAB2D5135}" srcOrd="1" destOrd="0" presId="urn:microsoft.com/office/officeart/2018/5/layout/IconLeafLabelList"/>
    <dgm:cxn modelId="{8466494A-47FA-4406-B6B8-BE9C8D41E0C6}" type="presParOf" srcId="{3318FB04-77AE-4324-B475-D15EE71616DC}" destId="{E1CCE3D4-8DE6-4D0A-82CB-8721096E1821}" srcOrd="2" destOrd="0" presId="urn:microsoft.com/office/officeart/2018/5/layout/IconLeafLabelList"/>
    <dgm:cxn modelId="{6900F260-B08A-4E39-9B60-A89FB9602527}" type="presParOf" srcId="{3318FB04-77AE-4324-B475-D15EE71616DC}" destId="{2ED029EE-4E8B-4B14-B3DA-3CBA3567FCC1}" srcOrd="3" destOrd="0" presId="urn:microsoft.com/office/officeart/2018/5/layout/IconLeafLabelList"/>
    <dgm:cxn modelId="{02B525FC-871B-4234-B64F-546000A3BE4A}" type="presParOf" srcId="{6A8585BD-B00F-4A4B-B5FC-4E70E4023F44}" destId="{B7456E48-7F14-46FA-A8C3-D44D6E605BF7}" srcOrd="3" destOrd="0" presId="urn:microsoft.com/office/officeart/2018/5/layout/IconLeafLabelList"/>
    <dgm:cxn modelId="{030801FA-8226-4F71-BBA4-6F09590E640F}" type="presParOf" srcId="{6A8585BD-B00F-4A4B-B5FC-4E70E4023F44}" destId="{2D174670-6EA7-4BC3-821F-43D4E9805172}" srcOrd="4" destOrd="0" presId="urn:microsoft.com/office/officeart/2018/5/layout/IconLeafLabelList"/>
    <dgm:cxn modelId="{1CB814E5-ADBD-4D46-80BF-CACE07E6C3EB}" type="presParOf" srcId="{2D174670-6EA7-4BC3-821F-43D4E9805172}" destId="{CC07CC12-96E7-42D4-9C4A-3A3EF9EC96A6}" srcOrd="0" destOrd="0" presId="urn:microsoft.com/office/officeart/2018/5/layout/IconLeafLabelList"/>
    <dgm:cxn modelId="{E0FA8477-D3AC-4254-AE00-42BE144569A6}" type="presParOf" srcId="{2D174670-6EA7-4BC3-821F-43D4E9805172}" destId="{29281D84-DB5D-4966-AE8F-43C862EFC9AB}" srcOrd="1" destOrd="0" presId="urn:microsoft.com/office/officeart/2018/5/layout/IconLeafLabelList"/>
    <dgm:cxn modelId="{A4E91A4E-6882-4B54-9705-014CE98F3122}" type="presParOf" srcId="{2D174670-6EA7-4BC3-821F-43D4E9805172}" destId="{578FC23D-87E1-4416-B7FB-E1F24C072723}" srcOrd="2" destOrd="0" presId="urn:microsoft.com/office/officeart/2018/5/layout/IconLeafLabelList"/>
    <dgm:cxn modelId="{BD5B7850-9B1B-41C2-96A3-4C7C901DA6B4}" type="presParOf" srcId="{2D174670-6EA7-4BC3-821F-43D4E9805172}" destId="{43FD9ECE-582F-47AD-BF59-0E68163F76E0}" srcOrd="3" destOrd="0" presId="urn:microsoft.com/office/officeart/2018/5/layout/IconLeafLabelList"/>
    <dgm:cxn modelId="{5813A842-F3EE-4E7E-A7CF-26E739A0F285}" type="presParOf" srcId="{6A8585BD-B00F-4A4B-B5FC-4E70E4023F44}" destId="{1DC098BE-9961-4D74-A53D-18D158842B94}" srcOrd="5" destOrd="0" presId="urn:microsoft.com/office/officeart/2018/5/layout/IconLeafLabelList"/>
    <dgm:cxn modelId="{A5B3DE79-5B9C-4468-A291-E045B4F2F38E}" type="presParOf" srcId="{6A8585BD-B00F-4A4B-B5FC-4E70E4023F44}" destId="{E68F6C21-E140-4891-B537-34C7D790387A}" srcOrd="6" destOrd="0" presId="urn:microsoft.com/office/officeart/2018/5/layout/IconLeafLabelList"/>
    <dgm:cxn modelId="{2A72530D-CB57-441C-B87B-A5E7387009B0}" type="presParOf" srcId="{E68F6C21-E140-4891-B537-34C7D790387A}" destId="{8682E125-790C-40CA-A7F6-DE1672F267E7}" srcOrd="0" destOrd="0" presId="urn:microsoft.com/office/officeart/2018/5/layout/IconLeafLabelList"/>
    <dgm:cxn modelId="{051BD856-FD0A-4F9F-AF62-15FA9CB48957}" type="presParOf" srcId="{E68F6C21-E140-4891-B537-34C7D790387A}" destId="{C2494D7D-6A85-4FD7-913F-CD48EC36F911}" srcOrd="1" destOrd="0" presId="urn:microsoft.com/office/officeart/2018/5/layout/IconLeafLabelList"/>
    <dgm:cxn modelId="{14477803-032B-4190-896F-F5F7119EE0E5}" type="presParOf" srcId="{E68F6C21-E140-4891-B537-34C7D790387A}" destId="{34AA0EF7-37C9-4DA7-8D5B-FB32060A2AB3}" srcOrd="2" destOrd="0" presId="urn:microsoft.com/office/officeart/2018/5/layout/IconLeafLabelList"/>
    <dgm:cxn modelId="{E152EFF3-3C3D-4186-8C38-EC75CE82CF46}" type="presParOf" srcId="{E68F6C21-E140-4891-B537-34C7D790387A}" destId="{AA87D4FA-710A-43C6-84AE-F07F99B7C917}" srcOrd="3" destOrd="0" presId="urn:microsoft.com/office/officeart/2018/5/layout/IconLeafLabelList"/>
    <dgm:cxn modelId="{4B39221D-127D-4C3E-9F70-D0442AC8A066}" type="presParOf" srcId="{6A8585BD-B00F-4A4B-B5FC-4E70E4023F44}" destId="{C9AF5C2C-1A2E-4B6B-9021-96D926293459}" srcOrd="7" destOrd="0" presId="urn:microsoft.com/office/officeart/2018/5/layout/IconLeafLabelList"/>
    <dgm:cxn modelId="{07EDA24A-A7B4-415F-B5AC-798AEC298BBB}" type="presParOf" srcId="{6A8585BD-B00F-4A4B-B5FC-4E70E4023F44}" destId="{EF65FC4C-F9D6-48E9-8DF2-7FA7C1D4076C}" srcOrd="8" destOrd="0" presId="urn:microsoft.com/office/officeart/2018/5/layout/IconLeafLabelList"/>
    <dgm:cxn modelId="{001534B8-FE08-4120-9AC8-B38F09F7891C}" type="presParOf" srcId="{EF65FC4C-F9D6-48E9-8DF2-7FA7C1D4076C}" destId="{8A550A8A-69D0-4E16-B868-0A60B8B648DD}" srcOrd="0" destOrd="0" presId="urn:microsoft.com/office/officeart/2018/5/layout/IconLeafLabelList"/>
    <dgm:cxn modelId="{FFBF0B28-6DF2-47B8-BB80-63C2DFBB4A50}" type="presParOf" srcId="{EF65FC4C-F9D6-48E9-8DF2-7FA7C1D4076C}" destId="{798267B2-86F7-454D-B88F-BEB873AE5BE4}" srcOrd="1" destOrd="0" presId="urn:microsoft.com/office/officeart/2018/5/layout/IconLeafLabelList"/>
    <dgm:cxn modelId="{5D03A2A2-D1F7-4620-86D5-8FE182235450}" type="presParOf" srcId="{EF65FC4C-F9D6-48E9-8DF2-7FA7C1D4076C}" destId="{04974572-BC74-4FE7-806E-754060D2ECD0}" srcOrd="2" destOrd="0" presId="urn:microsoft.com/office/officeart/2018/5/layout/IconLeafLabelList"/>
    <dgm:cxn modelId="{57F4A0C1-C011-4BDC-AE9E-6E7CF422BBA5}" type="presParOf" srcId="{EF65FC4C-F9D6-48E9-8DF2-7FA7C1D4076C}" destId="{FC2A567A-B3B0-42E2-952A-DC20F89CD00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EC137-EE1C-47A7-BA42-D4C1CFF7989B}">
      <dsp:nvSpPr>
        <dsp:cNvPr id="0" name=""/>
        <dsp:cNvSpPr/>
      </dsp:nvSpPr>
      <dsp:spPr>
        <a:xfrm>
          <a:off x="467820" y="367343"/>
          <a:ext cx="1098000" cy="1098000"/>
        </a:xfrm>
        <a:prstGeom prst="round2DiagRect">
          <a:avLst>
            <a:gd name="adj1" fmla="val 29727"/>
            <a:gd name="adj2" fmla="val 0"/>
          </a:avLst>
        </a:prstGeom>
        <a:solidFill>
          <a:srgbClr val="376D49"/>
        </a:solidFill>
        <a:ln>
          <a:noFill/>
        </a:ln>
        <a:effectLst/>
      </dsp:spPr>
      <dsp:style>
        <a:lnRef idx="0">
          <a:scrgbClr r="0" g="0" b="0"/>
        </a:lnRef>
        <a:fillRef idx="1">
          <a:scrgbClr r="0" g="0" b="0"/>
        </a:fillRef>
        <a:effectRef idx="0">
          <a:scrgbClr r="0" g="0" b="0"/>
        </a:effectRef>
        <a:fontRef idx="minor"/>
      </dsp:style>
    </dsp:sp>
    <dsp:sp modelId="{4F7DAE04-DAF7-4B48-9D63-185F38FFA6FF}">
      <dsp:nvSpPr>
        <dsp:cNvPr id="0" name=""/>
        <dsp:cNvSpPr/>
      </dsp:nvSpPr>
      <dsp:spPr>
        <a:xfrm>
          <a:off x="701820" y="601343"/>
          <a:ext cx="630000" cy="63000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F3CFBC-F09D-49BC-A545-9E38F9F9DE1E}">
      <dsp:nvSpPr>
        <dsp:cNvPr id="0" name=""/>
        <dsp:cNvSpPr/>
      </dsp:nvSpPr>
      <dsp:spPr>
        <a:xfrm>
          <a:off x="116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Municipalities</a:t>
          </a:r>
          <a:endParaRPr lang="en-US" sz="1700" kern="1200" dirty="0"/>
        </a:p>
      </dsp:txBody>
      <dsp:txXfrm>
        <a:off x="116820" y="1807344"/>
        <a:ext cx="1800000" cy="720000"/>
      </dsp:txXfrm>
    </dsp:sp>
    <dsp:sp modelId="{1137D0CF-B07C-4CC6-8132-AF50E8F2BD69}">
      <dsp:nvSpPr>
        <dsp:cNvPr id="0" name=""/>
        <dsp:cNvSpPr/>
      </dsp:nvSpPr>
      <dsp:spPr>
        <a:xfrm>
          <a:off x="2582820" y="367343"/>
          <a:ext cx="1098000" cy="1098000"/>
        </a:xfrm>
        <a:prstGeom prst="round2DiagRect">
          <a:avLst>
            <a:gd name="adj1" fmla="val 29727"/>
            <a:gd name="adj2" fmla="val 0"/>
          </a:avLst>
        </a:prstGeom>
        <a:solidFill>
          <a:srgbClr val="376D49"/>
        </a:solidFill>
        <a:ln>
          <a:noFill/>
        </a:ln>
        <a:effectLst/>
      </dsp:spPr>
      <dsp:style>
        <a:lnRef idx="0">
          <a:scrgbClr r="0" g="0" b="0"/>
        </a:lnRef>
        <a:fillRef idx="1">
          <a:scrgbClr r="0" g="0" b="0"/>
        </a:fillRef>
        <a:effectRef idx="0">
          <a:scrgbClr r="0" g="0" b="0"/>
        </a:effectRef>
        <a:fontRef idx="minor"/>
      </dsp:style>
    </dsp:sp>
    <dsp:sp modelId="{446D622E-D054-4B61-B12D-64ADAB2D5135}">
      <dsp:nvSpPr>
        <dsp:cNvPr id="0" name=""/>
        <dsp:cNvSpPr/>
      </dsp:nvSpPr>
      <dsp:spPr>
        <a:xfrm>
          <a:off x="2816820" y="601343"/>
          <a:ext cx="630000" cy="630000"/>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D029EE-4E8B-4B14-B3DA-3CBA3567FCC1}">
      <dsp:nvSpPr>
        <dsp:cNvPr id="0" name=""/>
        <dsp:cNvSpPr/>
      </dsp:nvSpPr>
      <dsp:spPr>
        <a:xfrm>
          <a:off x="2231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Business support </a:t>
          </a:r>
          <a:r>
            <a:rPr lang="en-US" sz="1700" b="1" kern="1200" dirty="0" err="1"/>
            <a:t>organisations</a:t>
          </a:r>
          <a:endParaRPr lang="en-US" sz="1700" kern="1200" dirty="0"/>
        </a:p>
      </dsp:txBody>
      <dsp:txXfrm>
        <a:off x="2231820" y="1807344"/>
        <a:ext cx="1800000" cy="720000"/>
      </dsp:txXfrm>
    </dsp:sp>
    <dsp:sp modelId="{CC07CC12-96E7-42D4-9C4A-3A3EF9EC96A6}">
      <dsp:nvSpPr>
        <dsp:cNvPr id="0" name=""/>
        <dsp:cNvSpPr/>
      </dsp:nvSpPr>
      <dsp:spPr>
        <a:xfrm>
          <a:off x="4697820" y="367343"/>
          <a:ext cx="1098000" cy="1098000"/>
        </a:xfrm>
        <a:prstGeom prst="round2DiagRect">
          <a:avLst>
            <a:gd name="adj1" fmla="val 29727"/>
            <a:gd name="adj2" fmla="val 0"/>
          </a:avLst>
        </a:prstGeom>
        <a:solidFill>
          <a:srgbClr val="376D49"/>
        </a:solidFill>
        <a:ln>
          <a:noFill/>
        </a:ln>
        <a:effectLst/>
      </dsp:spPr>
      <dsp:style>
        <a:lnRef idx="0">
          <a:scrgbClr r="0" g="0" b="0"/>
        </a:lnRef>
        <a:fillRef idx="1">
          <a:scrgbClr r="0" g="0" b="0"/>
        </a:fillRef>
        <a:effectRef idx="0">
          <a:scrgbClr r="0" g="0" b="0"/>
        </a:effectRef>
        <a:fontRef idx="minor"/>
      </dsp:style>
    </dsp:sp>
    <dsp:sp modelId="{29281D84-DB5D-4966-AE8F-43C862EFC9AB}">
      <dsp:nvSpPr>
        <dsp:cNvPr id="0" name=""/>
        <dsp:cNvSpPr/>
      </dsp:nvSpPr>
      <dsp:spPr>
        <a:xfrm>
          <a:off x="4931820" y="601343"/>
          <a:ext cx="630000" cy="630000"/>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FD9ECE-582F-47AD-BF59-0E68163F76E0}">
      <dsp:nvSpPr>
        <dsp:cNvPr id="0" name=""/>
        <dsp:cNvSpPr/>
      </dsp:nvSpPr>
      <dsp:spPr>
        <a:xfrm>
          <a:off x="4346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Non-governmental </a:t>
          </a:r>
          <a:r>
            <a:rPr lang="en-US" sz="1700" b="1" kern="1200" dirty="0" err="1"/>
            <a:t>organisations</a:t>
          </a:r>
          <a:endParaRPr lang="en-US" sz="1700" kern="1200" dirty="0"/>
        </a:p>
      </dsp:txBody>
      <dsp:txXfrm>
        <a:off x="4346820" y="1807344"/>
        <a:ext cx="1800000" cy="720000"/>
      </dsp:txXfrm>
    </dsp:sp>
    <dsp:sp modelId="{8682E125-790C-40CA-A7F6-DE1672F267E7}">
      <dsp:nvSpPr>
        <dsp:cNvPr id="0" name=""/>
        <dsp:cNvSpPr/>
      </dsp:nvSpPr>
      <dsp:spPr>
        <a:xfrm>
          <a:off x="1525320" y="2977343"/>
          <a:ext cx="1098000" cy="1098000"/>
        </a:xfrm>
        <a:prstGeom prst="round2DiagRect">
          <a:avLst>
            <a:gd name="adj1" fmla="val 29727"/>
            <a:gd name="adj2" fmla="val 0"/>
          </a:avLst>
        </a:prstGeom>
        <a:solidFill>
          <a:srgbClr val="376D49"/>
        </a:solidFill>
        <a:ln>
          <a:noFill/>
        </a:ln>
        <a:effectLst/>
      </dsp:spPr>
      <dsp:style>
        <a:lnRef idx="0">
          <a:scrgbClr r="0" g="0" b="0"/>
        </a:lnRef>
        <a:fillRef idx="1">
          <a:scrgbClr r="0" g="0" b="0"/>
        </a:fillRef>
        <a:effectRef idx="0">
          <a:scrgbClr r="0" g="0" b="0"/>
        </a:effectRef>
        <a:fontRef idx="minor"/>
      </dsp:style>
    </dsp:sp>
    <dsp:sp modelId="{C2494D7D-6A85-4FD7-913F-CD48EC36F911}">
      <dsp:nvSpPr>
        <dsp:cNvPr id="0" name=""/>
        <dsp:cNvSpPr/>
      </dsp:nvSpPr>
      <dsp:spPr>
        <a:xfrm>
          <a:off x="1759320" y="3211343"/>
          <a:ext cx="630000" cy="630000"/>
        </a:xfrm>
        <a:prstGeom prst="rect">
          <a:avLst/>
        </a:prstGeom>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87D4FA-710A-43C6-84AE-F07F99B7C917}">
      <dsp:nvSpPr>
        <dsp:cNvPr id="0" name=""/>
        <dsp:cNvSpPr/>
      </dsp:nvSpPr>
      <dsp:spPr>
        <a:xfrm>
          <a:off x="1174320" y="441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Regional network </a:t>
          </a:r>
          <a:r>
            <a:rPr lang="en-US" sz="1700" b="1" kern="1200" dirty="0" err="1"/>
            <a:t>organisations</a:t>
          </a:r>
          <a:endParaRPr lang="en-US" sz="1700" kern="1200" dirty="0"/>
        </a:p>
      </dsp:txBody>
      <dsp:txXfrm>
        <a:off x="1174320" y="4417344"/>
        <a:ext cx="1800000" cy="720000"/>
      </dsp:txXfrm>
    </dsp:sp>
    <dsp:sp modelId="{8A550A8A-69D0-4E16-B868-0A60B8B648DD}">
      <dsp:nvSpPr>
        <dsp:cNvPr id="0" name=""/>
        <dsp:cNvSpPr/>
      </dsp:nvSpPr>
      <dsp:spPr>
        <a:xfrm>
          <a:off x="3640320" y="2977343"/>
          <a:ext cx="1098000" cy="1098000"/>
        </a:xfrm>
        <a:prstGeom prst="round2DiagRect">
          <a:avLst>
            <a:gd name="adj1" fmla="val 29727"/>
            <a:gd name="adj2" fmla="val 0"/>
          </a:avLst>
        </a:prstGeom>
        <a:solidFill>
          <a:srgbClr val="376D49"/>
        </a:solidFill>
        <a:ln>
          <a:noFill/>
        </a:ln>
        <a:effectLst/>
      </dsp:spPr>
      <dsp:style>
        <a:lnRef idx="0">
          <a:scrgbClr r="0" g="0" b="0"/>
        </a:lnRef>
        <a:fillRef idx="1">
          <a:scrgbClr r="0" g="0" b="0"/>
        </a:fillRef>
        <a:effectRef idx="0">
          <a:scrgbClr r="0" g="0" b="0"/>
        </a:effectRef>
        <a:fontRef idx="minor"/>
      </dsp:style>
    </dsp:sp>
    <dsp:sp modelId="{798267B2-86F7-454D-B88F-BEB873AE5BE4}">
      <dsp:nvSpPr>
        <dsp:cNvPr id="0" name=""/>
        <dsp:cNvSpPr/>
      </dsp:nvSpPr>
      <dsp:spPr>
        <a:xfrm>
          <a:off x="3874320" y="321134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2A567A-B3B0-42E2-952A-DC20F89CD005}">
      <dsp:nvSpPr>
        <dsp:cNvPr id="0" name=""/>
        <dsp:cNvSpPr/>
      </dsp:nvSpPr>
      <dsp:spPr>
        <a:xfrm>
          <a:off x="3289320" y="441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National public authorities</a:t>
          </a:r>
          <a:endParaRPr lang="en-US" sz="1700" kern="1200" dirty="0"/>
        </a:p>
      </dsp:txBody>
      <dsp:txXfrm>
        <a:off x="3289320" y="4417344"/>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15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E5DE9-79F1-4169-9A8B-A46F34842CC3}" type="datetimeFigureOut">
              <a:rPr lang="en-150" smtClean="0"/>
              <a:t>03/29/2025</a:t>
            </a:fld>
            <a:endParaRPr lang="en-15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15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15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B523C-44F8-4479-9C6E-141636B7724F}" type="slidenum">
              <a:rPr lang="en-150" smtClean="0"/>
              <a:t>‹#›</a:t>
            </a:fld>
            <a:endParaRPr lang="en-150"/>
          </a:p>
        </p:txBody>
      </p:sp>
    </p:spTree>
    <p:extLst>
      <p:ext uri="{BB962C8B-B14F-4D97-AF65-F5344CB8AC3E}">
        <p14:creationId xmlns:p14="http://schemas.microsoft.com/office/powerpoint/2010/main" val="2721033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C6CF7A-524B-43E9-89CE-511B43E4D7A2}" type="slidenum">
              <a:rPr kumimoji="0" lang="en-150"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15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local transition to circular economy is a common need across the entire Baltic Sea region, and the involvement of creative and cultural actors is a common opportunity that is not more widely and strategically utilized so far. </a:t>
            </a:r>
          </a:p>
          <a:p>
            <a:endParaRPr lang="en-US" sz="1200" dirty="0"/>
          </a:p>
          <a:p>
            <a:r>
              <a:rPr lang="en-US" sz="1200" dirty="0"/>
              <a:t>Joining forces and tackling the issue through cooperation of a variety of stakeholders can enable a successful and wide reaching impact of circular solutions that are developed with the involvement of creative actors. </a:t>
            </a:r>
          </a:p>
          <a:p>
            <a:endParaRPr lang="en-US" sz="1200" dirty="0"/>
          </a:p>
          <a:p>
            <a:r>
              <a:rPr lang="en-US" sz="1200" dirty="0"/>
              <a:t>So who needs to be involved in creating an environment in which creatives can support the circular transition? </a:t>
            </a:r>
          </a:p>
          <a:p>
            <a:endParaRPr lang="en-US" sz="1200" dirty="0"/>
          </a:p>
          <a:p>
            <a:endParaRPr lang="en-150" dirty="0"/>
          </a:p>
        </p:txBody>
      </p:sp>
      <p:sp>
        <p:nvSpPr>
          <p:cNvPr id="4" name="Slide Number Placeholder 3"/>
          <p:cNvSpPr>
            <a:spLocks noGrp="1"/>
          </p:cNvSpPr>
          <p:nvPr>
            <p:ph type="sldNum" sz="quarter" idx="5"/>
          </p:nvPr>
        </p:nvSpPr>
        <p:spPr/>
        <p:txBody>
          <a:bodyPr/>
          <a:lstStyle/>
          <a:p>
            <a:fld id="{1DC6CF7A-524B-43E9-89CE-511B43E4D7A2}" type="slidenum">
              <a:rPr lang="en-150" smtClean="0"/>
              <a:t>3</a:t>
            </a:fld>
            <a:endParaRPr lang="en-150"/>
          </a:p>
        </p:txBody>
      </p:sp>
    </p:spTree>
    <p:extLst>
      <p:ext uri="{BB962C8B-B14F-4D97-AF65-F5344CB8AC3E}">
        <p14:creationId xmlns:p14="http://schemas.microsoft.com/office/powerpoint/2010/main" val="294148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Who are the </a:t>
            </a:r>
            <a:r>
              <a:rPr lang="en-US" sz="1200" dirty="0" err="1"/>
              <a:t>organisations</a:t>
            </a:r>
            <a:r>
              <a:rPr lang="en-US" sz="1200" dirty="0"/>
              <a:t> that can help bridge the gap between creative and cultural actors and the circular economy? </a:t>
            </a:r>
          </a:p>
          <a:p>
            <a:endParaRPr lang="en-1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C6CF7A-524B-43E9-89CE-511B43E4D7A2}" type="slidenum">
              <a:rPr kumimoji="0" lang="en-150"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15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96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C6CF7A-524B-43E9-89CE-511B43E4D7A2}" type="slidenum">
              <a:rPr kumimoji="0" lang="en-150"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15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485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may also support them with the production of circular goods, advising on approaches, such as design thinking, the minimization of production waste and the potential for recycling and reuse of goods.</a:t>
            </a:r>
          </a:p>
          <a:p>
            <a:endParaRPr lang="en-1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C6CF7A-524B-43E9-89CE-511B43E4D7A2}" type="slidenum">
              <a:rPr kumimoji="0" lang="en-150"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15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27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C6CF7A-524B-43E9-89CE-511B43E4D7A2}" type="slidenum">
              <a:rPr kumimoji="0" lang="en-150"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15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89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C6CF7A-524B-43E9-89CE-511B43E4D7A2}" type="slidenum">
              <a:rPr kumimoji="0" lang="en-150"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15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07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C6CF7A-524B-43E9-89CE-511B43E4D7A2}" type="slidenum">
              <a:rPr kumimoji="0" lang="en-150"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15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788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09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endParaRPr lang="de-AT" dirty="0"/>
          </a:p>
        </p:txBody>
      </p:sp>
    </p:spTree>
    <p:extLst>
      <p:ext uri="{BB962C8B-B14F-4D97-AF65-F5344CB8AC3E}">
        <p14:creationId xmlns:p14="http://schemas.microsoft.com/office/powerpoint/2010/main" val="374435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A3C3-0B10-74D6-B4B2-1ABDF7F3C5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150"/>
          </a:p>
        </p:txBody>
      </p:sp>
      <p:sp>
        <p:nvSpPr>
          <p:cNvPr id="3" name="Subtitle 2">
            <a:extLst>
              <a:ext uri="{FF2B5EF4-FFF2-40B4-BE49-F238E27FC236}">
                <a16:creationId xmlns:a16="http://schemas.microsoft.com/office/drawing/2014/main" id="{97A152C2-CD55-99F8-0CC2-04AFE3BCB8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150"/>
          </a:p>
        </p:txBody>
      </p:sp>
      <p:sp>
        <p:nvSpPr>
          <p:cNvPr id="4" name="Date Placeholder 3">
            <a:extLst>
              <a:ext uri="{FF2B5EF4-FFF2-40B4-BE49-F238E27FC236}">
                <a16:creationId xmlns:a16="http://schemas.microsoft.com/office/drawing/2014/main" id="{C80F9247-ADA6-7036-677B-3A874738CE1F}"/>
              </a:ext>
            </a:extLst>
          </p:cNvPr>
          <p:cNvSpPr>
            <a:spLocks noGrp="1"/>
          </p:cNvSpPr>
          <p:nvPr>
            <p:ph type="dt" sz="half" idx="10"/>
          </p:nvPr>
        </p:nvSpPr>
        <p:spPr/>
        <p:txBody>
          <a:bodyPr/>
          <a:lstStyle/>
          <a:p>
            <a:fld id="{0862DE1F-F6FA-4989-91BA-3140B1C8CE33}" type="datetimeFigureOut">
              <a:rPr lang="en-150" smtClean="0"/>
              <a:t>03/29/2025</a:t>
            </a:fld>
            <a:endParaRPr lang="en-150"/>
          </a:p>
        </p:txBody>
      </p:sp>
      <p:sp>
        <p:nvSpPr>
          <p:cNvPr id="5" name="Footer Placeholder 4">
            <a:extLst>
              <a:ext uri="{FF2B5EF4-FFF2-40B4-BE49-F238E27FC236}">
                <a16:creationId xmlns:a16="http://schemas.microsoft.com/office/drawing/2014/main" id="{D7FB6DBF-9296-08B3-2C87-973715D4BDBF}"/>
              </a:ext>
            </a:extLst>
          </p:cNvPr>
          <p:cNvSpPr>
            <a:spLocks noGrp="1"/>
          </p:cNvSpPr>
          <p:nvPr>
            <p:ph type="ftr" sz="quarter" idx="11"/>
          </p:nvPr>
        </p:nvSpPr>
        <p:spPr/>
        <p:txBody>
          <a:bodyPr/>
          <a:lstStyle/>
          <a:p>
            <a:endParaRPr lang="en-150"/>
          </a:p>
        </p:txBody>
      </p:sp>
      <p:sp>
        <p:nvSpPr>
          <p:cNvPr id="6" name="Slide Number Placeholder 5">
            <a:extLst>
              <a:ext uri="{FF2B5EF4-FFF2-40B4-BE49-F238E27FC236}">
                <a16:creationId xmlns:a16="http://schemas.microsoft.com/office/drawing/2014/main" id="{DABE8C7E-1719-E90D-B9BF-5A4729CC897B}"/>
              </a:ext>
            </a:extLst>
          </p:cNvPr>
          <p:cNvSpPr>
            <a:spLocks noGrp="1"/>
          </p:cNvSpPr>
          <p:nvPr>
            <p:ph type="sldNum" sz="quarter" idx="12"/>
          </p:nvPr>
        </p:nvSpPr>
        <p:spPr/>
        <p:txBody>
          <a:bodyPr/>
          <a:lstStyle/>
          <a:p>
            <a:fld id="{BA93C0EC-EDD2-4A70-8A92-121D435425BA}" type="slidenum">
              <a:rPr lang="en-150" smtClean="0"/>
              <a:t>‹#›</a:t>
            </a:fld>
            <a:endParaRPr lang="en-150"/>
          </a:p>
        </p:txBody>
      </p:sp>
    </p:spTree>
    <p:extLst>
      <p:ext uri="{BB962C8B-B14F-4D97-AF65-F5344CB8AC3E}">
        <p14:creationId xmlns:p14="http://schemas.microsoft.com/office/powerpoint/2010/main" val="259236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text/sub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C8064"/>
                </a:solidFill>
              </a:defRPr>
            </a:lvl1pPr>
          </a:lstStyle>
          <a:p>
            <a:r>
              <a:rPr lang="de-DE" dirty="0"/>
              <a:t>Standard</a:t>
            </a:r>
            <a:r>
              <a:rPr lang="pl-PL" dirty="0"/>
              <a:t> </a:t>
            </a:r>
            <a:r>
              <a:rPr lang="de-DE" dirty="0"/>
              <a:t>t</a:t>
            </a:r>
            <a:r>
              <a:rPr lang="pl-PL" dirty="0"/>
              <a:t>itle</a:t>
            </a:r>
            <a:r>
              <a:rPr lang="de-DE" dirty="0"/>
              <a:t>.</a:t>
            </a:r>
            <a:endParaRPr lang="de-AT" dirty="0"/>
          </a:p>
        </p:txBody>
      </p:sp>
      <p:sp>
        <p:nvSpPr>
          <p:cNvPr id="11" name="Textplatzhalter 2"/>
          <p:cNvSpPr>
            <a:spLocks noGrp="1"/>
          </p:cNvSpPr>
          <p:nvPr>
            <p:ph type="body" sz="quarter" idx="25" hasCustomPrompt="1"/>
          </p:nvPr>
        </p:nvSpPr>
        <p:spPr>
          <a:xfrm>
            <a:off x="533852" y="1408327"/>
            <a:ext cx="8989855" cy="553998"/>
          </a:xfrm>
          <a:prstGeom prst="rect">
            <a:avLst/>
          </a:prstGeom>
        </p:spPr>
        <p:txBody>
          <a:bodyPr>
            <a:noAutofit/>
          </a:bodyPr>
          <a:lstStyle>
            <a:lvl1pPr>
              <a:defRPr sz="3600">
                <a:solidFill>
                  <a:srgbClr val="007BB2"/>
                </a:solidFill>
              </a:defRPr>
            </a:lvl1pPr>
          </a:lstStyle>
          <a:p>
            <a:pPr lvl="0"/>
            <a:r>
              <a:rPr lang="pl-PL" dirty="0"/>
              <a:t>Subheadline</a:t>
            </a:r>
            <a:endParaRPr lang="de-DE" dirty="0"/>
          </a:p>
        </p:txBody>
      </p:sp>
      <p:sp>
        <p:nvSpPr>
          <p:cNvPr id="12" name="Textplatzhalter 6"/>
          <p:cNvSpPr>
            <a:spLocks noGrp="1"/>
          </p:cNvSpPr>
          <p:nvPr>
            <p:ph type="body" sz="quarter" idx="27" hasCustomPrompt="1"/>
          </p:nvPr>
        </p:nvSpPr>
        <p:spPr>
          <a:xfrm>
            <a:off x="533851" y="2098303"/>
            <a:ext cx="11284010" cy="3829799"/>
          </a:xfrm>
          <a:prstGeom prst="rect">
            <a:avLst/>
          </a:prstGeom>
        </p:spPr>
        <p:txBody>
          <a:bodyPr/>
          <a:lstStyle>
            <a:lvl1pPr>
              <a:defRPr sz="2200" b="0">
                <a:solidFill>
                  <a:schemeClr val="tx1"/>
                </a:solidFill>
              </a:defRPr>
            </a:lvl1pPr>
          </a:lstStyle>
          <a:p>
            <a:pPr>
              <a:lnSpc>
                <a:spcPts val="2500"/>
              </a:lnSpc>
            </a:pPr>
            <a:r>
              <a:rPr lang="en-US" dirty="0">
                <a:solidFill>
                  <a:srgbClr val="4B4B4B"/>
                </a:solidFill>
              </a:rPr>
              <a:t>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 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a:t>
            </a:r>
          </a:p>
        </p:txBody>
      </p:sp>
    </p:spTree>
    <p:extLst>
      <p:ext uri="{BB962C8B-B14F-4D97-AF65-F5344CB8AC3E}">
        <p14:creationId xmlns:p14="http://schemas.microsoft.com/office/powerpoint/2010/main" val="264244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with 1 pic">
    <p:spTree>
      <p:nvGrpSpPr>
        <p:cNvPr id="1" name=""/>
        <p:cNvGrpSpPr/>
        <p:nvPr/>
      </p:nvGrpSpPr>
      <p:grpSpPr>
        <a:xfrm>
          <a:off x="0" y="0"/>
          <a:ext cx="0" cy="0"/>
          <a:chOff x="0" y="0"/>
          <a:chExt cx="0" cy="0"/>
        </a:xfrm>
      </p:grpSpPr>
      <p:sp>
        <p:nvSpPr>
          <p:cNvPr id="55" name="Rectangle 2"/>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4" name="Bildplatzhalter 3"/>
          <p:cNvSpPr>
            <a:spLocks noGrp="1"/>
          </p:cNvSpPr>
          <p:nvPr>
            <p:ph type="pic" sz="quarter" idx="24"/>
          </p:nvPr>
        </p:nvSpPr>
        <p:spPr>
          <a:xfrm>
            <a:off x="0" y="0"/>
            <a:ext cx="5354664" cy="6858000"/>
          </a:xfrm>
          <a:prstGeom prst="rect">
            <a:avLst/>
          </a:prstGeom>
        </p:spPr>
        <p:txBody>
          <a:bodyPr/>
          <a:lstStyle/>
          <a:p>
            <a:endParaRPr lang="de-AT"/>
          </a:p>
        </p:txBody>
      </p:sp>
      <p:sp>
        <p:nvSpPr>
          <p:cNvPr id="3" name="Textplatzhalter 2"/>
          <p:cNvSpPr>
            <a:spLocks noGrp="1"/>
          </p:cNvSpPr>
          <p:nvPr>
            <p:ph type="body" sz="quarter" idx="25" hasCustomPrompt="1"/>
          </p:nvPr>
        </p:nvSpPr>
        <p:spPr>
          <a:xfrm>
            <a:off x="5826524" y="1879460"/>
            <a:ext cx="4669622" cy="944563"/>
          </a:xfrm>
          <a:prstGeom prst="rect">
            <a:avLst/>
          </a:prstGeom>
        </p:spPr>
        <p:txBody>
          <a:bodyPr>
            <a:noAutofit/>
          </a:bodyPr>
          <a:lstStyle>
            <a:lvl1pPr>
              <a:defRPr sz="4400">
                <a:solidFill>
                  <a:srgbClr val="5C8064"/>
                </a:solidFill>
              </a:defRPr>
            </a:lvl1pPr>
          </a:lstStyle>
          <a:p>
            <a:pPr lvl="0"/>
            <a:r>
              <a:rPr lang="de-DE" dirty="0"/>
              <a:t>Standard Title.</a:t>
            </a:r>
          </a:p>
        </p:txBody>
      </p:sp>
      <p:sp>
        <p:nvSpPr>
          <p:cNvPr id="22" name="Textplatzhalter 2"/>
          <p:cNvSpPr>
            <a:spLocks noGrp="1"/>
          </p:cNvSpPr>
          <p:nvPr>
            <p:ph type="body" sz="quarter" idx="26" hasCustomPrompt="1"/>
          </p:nvPr>
        </p:nvSpPr>
        <p:spPr>
          <a:xfrm>
            <a:off x="5826125" y="2611920"/>
            <a:ext cx="4670021" cy="944563"/>
          </a:xfrm>
          <a:prstGeom prst="rect">
            <a:avLst/>
          </a:prstGeom>
        </p:spPr>
        <p:txBody>
          <a:bodyPr>
            <a:noAutofit/>
          </a:bodyPr>
          <a:lstStyle>
            <a:lvl1pPr>
              <a:defRPr sz="2400" baseline="0">
                <a:solidFill>
                  <a:srgbClr val="007BB2"/>
                </a:solidFill>
              </a:defRPr>
            </a:lvl1pPr>
          </a:lstStyle>
          <a:p>
            <a:pPr lvl="0"/>
            <a:r>
              <a:rPr lang="de-DE" dirty="0"/>
              <a:t>Chapter </a:t>
            </a:r>
            <a:r>
              <a:rPr lang="de-DE" dirty="0" err="1"/>
              <a:t>intro</a:t>
            </a:r>
            <a:r>
              <a:rPr lang="de-DE" dirty="0"/>
              <a:t>, </a:t>
            </a:r>
            <a:r>
              <a:rPr lang="de-DE" dirty="0" err="1"/>
              <a:t>or</a:t>
            </a:r>
            <a:r>
              <a:rPr lang="de-DE" dirty="0"/>
              <a:t> </a:t>
            </a:r>
            <a:r>
              <a:rPr lang="de-DE" dirty="0" err="1"/>
              <a:t>else</a:t>
            </a:r>
            <a:r>
              <a:rPr lang="de-DE" dirty="0"/>
              <a:t>.</a:t>
            </a:r>
          </a:p>
        </p:txBody>
      </p:sp>
      <p:sp>
        <p:nvSpPr>
          <p:cNvPr id="7" name="Textplatzhalter 6"/>
          <p:cNvSpPr>
            <a:spLocks noGrp="1"/>
          </p:cNvSpPr>
          <p:nvPr>
            <p:ph type="body" sz="quarter" idx="27" hasCustomPrompt="1"/>
          </p:nvPr>
        </p:nvSpPr>
        <p:spPr>
          <a:xfrm>
            <a:off x="5826125" y="3211513"/>
            <a:ext cx="5994400" cy="1538287"/>
          </a:xfrm>
          <a:prstGeom prst="rect">
            <a:avLst/>
          </a:prstGeom>
        </p:spPr>
        <p:txBody>
          <a:bodyPr/>
          <a:lstStyle>
            <a:lvl1pPr>
              <a:defRPr sz="2200" b="0">
                <a:solidFill>
                  <a:schemeClr val="tx1"/>
                </a:solidFill>
              </a:defRPr>
            </a:lvl1pPr>
          </a:lstStyle>
          <a:p>
            <a:pPr>
              <a:lnSpc>
                <a:spcPts val="2500"/>
              </a:lnSpc>
            </a:pPr>
            <a:r>
              <a:rPr lang="en-US" dirty="0">
                <a:solidFill>
                  <a:srgbClr val="4B4B4B"/>
                </a:solidFill>
              </a:rPr>
              <a:t>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 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p>
        </p:txBody>
      </p:sp>
      <p:sp>
        <p:nvSpPr>
          <p:cNvPr id="12" name="Textplatzhalter 2"/>
          <p:cNvSpPr>
            <a:spLocks noGrp="1"/>
          </p:cNvSpPr>
          <p:nvPr>
            <p:ph type="body" sz="quarter" idx="28" hasCustomPrompt="1"/>
          </p:nvPr>
        </p:nvSpPr>
        <p:spPr>
          <a:xfrm>
            <a:off x="106363" y="6498077"/>
            <a:ext cx="3156091" cy="258323"/>
          </a:xfrm>
          <a:prstGeom prst="rect">
            <a:avLst/>
          </a:prstGeom>
        </p:spPr>
        <p:txBody>
          <a:bodyPr/>
          <a:lstStyle>
            <a:lvl1pPr>
              <a:defRPr lang="de-AT" sz="1100" b="0" i="0" baseline="0" smtClean="0">
                <a:solidFill>
                  <a:schemeClr val="bg1"/>
                </a:solidFill>
                <a:effectLst/>
              </a:defRPr>
            </a:lvl1pPr>
          </a:lstStyle>
          <a:p>
            <a:pPr lvl="0"/>
            <a:r>
              <a:rPr lang="de-DE" dirty="0"/>
              <a:t>Copyright Info</a:t>
            </a:r>
          </a:p>
        </p:txBody>
      </p:sp>
    </p:spTree>
    <p:extLst>
      <p:ext uri="{BB962C8B-B14F-4D97-AF65-F5344CB8AC3E}">
        <p14:creationId xmlns:p14="http://schemas.microsoft.com/office/powerpoint/2010/main" val="128471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text/sub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C8064"/>
                </a:solidFill>
              </a:defRPr>
            </a:lvl1pPr>
          </a:lstStyle>
          <a:p>
            <a:r>
              <a:rPr lang="de-DE" dirty="0"/>
              <a:t>Standard</a:t>
            </a:r>
            <a:r>
              <a:rPr lang="pl-PL" dirty="0"/>
              <a:t> </a:t>
            </a:r>
            <a:r>
              <a:rPr lang="de-DE" dirty="0"/>
              <a:t>t</a:t>
            </a:r>
            <a:r>
              <a:rPr lang="pl-PL" dirty="0"/>
              <a:t>itle</a:t>
            </a:r>
            <a:r>
              <a:rPr lang="de-DE" dirty="0"/>
              <a:t>.</a:t>
            </a:r>
            <a:endParaRPr lang="de-AT" dirty="0"/>
          </a:p>
        </p:txBody>
      </p:sp>
      <p:sp>
        <p:nvSpPr>
          <p:cNvPr id="11" name="Textplatzhalter 2"/>
          <p:cNvSpPr>
            <a:spLocks noGrp="1"/>
          </p:cNvSpPr>
          <p:nvPr>
            <p:ph type="body" sz="quarter" idx="25" hasCustomPrompt="1"/>
          </p:nvPr>
        </p:nvSpPr>
        <p:spPr>
          <a:xfrm>
            <a:off x="533852" y="1408327"/>
            <a:ext cx="8989855" cy="553998"/>
          </a:xfrm>
          <a:prstGeom prst="rect">
            <a:avLst/>
          </a:prstGeom>
        </p:spPr>
        <p:txBody>
          <a:bodyPr>
            <a:noAutofit/>
          </a:bodyPr>
          <a:lstStyle>
            <a:lvl1pPr>
              <a:defRPr sz="3600">
                <a:solidFill>
                  <a:srgbClr val="007BB2"/>
                </a:solidFill>
              </a:defRPr>
            </a:lvl1pPr>
          </a:lstStyle>
          <a:p>
            <a:pPr lvl="0"/>
            <a:r>
              <a:rPr lang="pl-PL" dirty="0"/>
              <a:t>Subheadline</a:t>
            </a:r>
            <a:endParaRPr lang="de-DE" dirty="0"/>
          </a:p>
        </p:txBody>
      </p:sp>
      <p:sp>
        <p:nvSpPr>
          <p:cNvPr id="12" name="Textplatzhalter 6"/>
          <p:cNvSpPr>
            <a:spLocks noGrp="1"/>
          </p:cNvSpPr>
          <p:nvPr>
            <p:ph type="body" sz="quarter" idx="27" hasCustomPrompt="1"/>
          </p:nvPr>
        </p:nvSpPr>
        <p:spPr>
          <a:xfrm>
            <a:off x="533851" y="2098303"/>
            <a:ext cx="11284010" cy="3829799"/>
          </a:xfrm>
          <a:prstGeom prst="rect">
            <a:avLst/>
          </a:prstGeom>
        </p:spPr>
        <p:txBody>
          <a:bodyPr/>
          <a:lstStyle>
            <a:lvl1pPr>
              <a:defRPr sz="2200" b="0">
                <a:solidFill>
                  <a:schemeClr val="tx1"/>
                </a:solidFill>
              </a:defRPr>
            </a:lvl1pPr>
          </a:lstStyle>
          <a:p>
            <a:pPr>
              <a:lnSpc>
                <a:spcPts val="2500"/>
              </a:lnSpc>
            </a:pPr>
            <a:r>
              <a:rPr lang="en-US" dirty="0">
                <a:solidFill>
                  <a:srgbClr val="4B4B4B"/>
                </a:solidFill>
              </a:rPr>
              <a:t>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 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a:t>
            </a:r>
          </a:p>
        </p:txBody>
      </p:sp>
    </p:spTree>
    <p:extLst>
      <p:ext uri="{BB962C8B-B14F-4D97-AF65-F5344CB8AC3E}">
        <p14:creationId xmlns:p14="http://schemas.microsoft.com/office/powerpoint/2010/main" val="269182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13" name="Grafik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11282" y="1238287"/>
            <a:ext cx="2169437" cy="1145879"/>
          </a:xfrm>
          <a:prstGeom prst="rect">
            <a:avLst/>
          </a:prstGeom>
        </p:spPr>
      </p:pic>
      <p:sp>
        <p:nvSpPr>
          <p:cNvPr id="5" name="Textplatzhalter 4"/>
          <p:cNvSpPr>
            <a:spLocks noGrp="1"/>
          </p:cNvSpPr>
          <p:nvPr>
            <p:ph type="body" sz="quarter" idx="10" hasCustomPrompt="1"/>
          </p:nvPr>
        </p:nvSpPr>
        <p:spPr>
          <a:xfrm>
            <a:off x="955858" y="3407313"/>
            <a:ext cx="10319159" cy="1688132"/>
          </a:xfrm>
          <a:prstGeom prst="rect">
            <a:avLst/>
          </a:prstGeom>
        </p:spPr>
        <p:txBody>
          <a:bodyPr/>
          <a:lstStyle>
            <a:lvl1pPr algn="ctr">
              <a:defRPr sz="4400">
                <a:solidFill>
                  <a:srgbClr val="004E84"/>
                </a:solidFill>
              </a:defRPr>
            </a:lvl1pPr>
          </a:lstStyle>
          <a:p>
            <a:pPr lvl="0"/>
            <a:r>
              <a:rPr lang="de-DE" dirty="0"/>
              <a:t>„</a:t>
            </a:r>
            <a:r>
              <a:rPr lang="de-DE" dirty="0" err="1"/>
              <a:t>Opportunity</a:t>
            </a:r>
            <a:r>
              <a:rPr lang="de-DE" dirty="0"/>
              <a:t> </a:t>
            </a:r>
            <a:r>
              <a:rPr lang="de-DE" dirty="0" err="1"/>
              <a:t>is</a:t>
            </a:r>
            <a:r>
              <a:rPr lang="de-DE" dirty="0"/>
              <a:t> </a:t>
            </a:r>
            <a:r>
              <a:rPr lang="de-DE" dirty="0" err="1"/>
              <a:t>missed</a:t>
            </a:r>
            <a:r>
              <a:rPr lang="de-DE" dirty="0"/>
              <a:t> </a:t>
            </a:r>
            <a:r>
              <a:rPr lang="de-DE" dirty="0" err="1"/>
              <a:t>by</a:t>
            </a:r>
            <a:r>
              <a:rPr lang="de-DE" dirty="0"/>
              <a:t> </a:t>
            </a:r>
            <a:r>
              <a:rPr lang="de-DE" dirty="0" err="1"/>
              <a:t>most</a:t>
            </a:r>
            <a:r>
              <a:rPr lang="de-DE" dirty="0"/>
              <a:t> </a:t>
            </a:r>
            <a:r>
              <a:rPr lang="de-DE" dirty="0" err="1"/>
              <a:t>people</a:t>
            </a:r>
            <a:r>
              <a:rPr lang="de-DE" dirty="0"/>
              <a:t> </a:t>
            </a:r>
            <a:r>
              <a:rPr lang="de-DE" dirty="0" err="1"/>
              <a:t>because</a:t>
            </a:r>
            <a:r>
              <a:rPr lang="de-DE" dirty="0"/>
              <a:t> </a:t>
            </a:r>
            <a:r>
              <a:rPr lang="de-DE" dirty="0" err="1"/>
              <a:t>it</a:t>
            </a:r>
            <a:r>
              <a:rPr lang="de-DE" dirty="0"/>
              <a:t> </a:t>
            </a:r>
            <a:r>
              <a:rPr lang="de-DE" dirty="0" err="1"/>
              <a:t>is</a:t>
            </a:r>
            <a:r>
              <a:rPr lang="de-DE" dirty="0"/>
              <a:t> </a:t>
            </a:r>
            <a:r>
              <a:rPr lang="de-DE" dirty="0" err="1"/>
              <a:t>dressed</a:t>
            </a:r>
            <a:r>
              <a:rPr lang="de-DE" dirty="0"/>
              <a:t> in </a:t>
            </a:r>
            <a:r>
              <a:rPr lang="de-DE" dirty="0" err="1"/>
              <a:t>overalls</a:t>
            </a:r>
            <a:r>
              <a:rPr lang="de-DE" dirty="0"/>
              <a:t> </a:t>
            </a:r>
            <a:r>
              <a:rPr lang="de-DE" dirty="0" err="1"/>
              <a:t>and</a:t>
            </a:r>
            <a:r>
              <a:rPr lang="de-DE" dirty="0"/>
              <a:t> </a:t>
            </a:r>
            <a:r>
              <a:rPr lang="de-DE" dirty="0" err="1"/>
              <a:t>looks</a:t>
            </a:r>
            <a:r>
              <a:rPr lang="de-DE" dirty="0"/>
              <a:t> like </a:t>
            </a:r>
            <a:r>
              <a:rPr lang="de-DE" dirty="0" err="1"/>
              <a:t>work</a:t>
            </a:r>
            <a:r>
              <a:rPr lang="de-DE" dirty="0"/>
              <a:t>.“</a:t>
            </a:r>
          </a:p>
        </p:txBody>
      </p:sp>
    </p:spTree>
    <p:extLst>
      <p:ext uri="{BB962C8B-B14F-4D97-AF65-F5344CB8AC3E}">
        <p14:creationId xmlns:p14="http://schemas.microsoft.com/office/powerpoint/2010/main" val="16578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sta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C8064"/>
                </a:solidFill>
              </a:defRPr>
            </a:lvl1pPr>
          </a:lstStyle>
          <a:p>
            <a:r>
              <a:rPr lang="de-DE" dirty="0"/>
              <a:t>Standard</a:t>
            </a:r>
            <a:r>
              <a:rPr lang="pl-PL" dirty="0"/>
              <a:t> title</a:t>
            </a:r>
            <a:r>
              <a:rPr lang="de-DE" dirty="0"/>
              <a:t>.</a:t>
            </a:r>
            <a:endParaRPr lang="de-AT" dirty="0"/>
          </a:p>
        </p:txBody>
      </p:sp>
      <p:sp>
        <p:nvSpPr>
          <p:cNvPr id="11" name="Textplatzhalter 2"/>
          <p:cNvSpPr>
            <a:spLocks noGrp="1"/>
          </p:cNvSpPr>
          <p:nvPr>
            <p:ph type="body" sz="quarter" idx="25" hasCustomPrompt="1"/>
          </p:nvPr>
        </p:nvSpPr>
        <p:spPr>
          <a:xfrm>
            <a:off x="533852" y="2016252"/>
            <a:ext cx="8989855" cy="553998"/>
          </a:xfrm>
          <a:prstGeom prst="rect">
            <a:avLst/>
          </a:prstGeom>
        </p:spPr>
        <p:txBody>
          <a:bodyPr>
            <a:noAutofit/>
          </a:bodyPr>
          <a:lstStyle>
            <a:lvl1pPr>
              <a:defRPr sz="3600">
                <a:solidFill>
                  <a:srgbClr val="007BB2"/>
                </a:solidFill>
              </a:defRPr>
            </a:lvl1pPr>
          </a:lstStyle>
          <a:p>
            <a:pPr lvl="0"/>
            <a:r>
              <a:rPr lang="pl-PL" dirty="0"/>
              <a:t>Subheadline </a:t>
            </a:r>
            <a:endParaRPr lang="de-DE" dirty="0"/>
          </a:p>
        </p:txBody>
      </p:sp>
      <p:sp>
        <p:nvSpPr>
          <p:cNvPr id="4" name="Textplatzhalter 3"/>
          <p:cNvSpPr>
            <a:spLocks noGrp="1"/>
          </p:cNvSpPr>
          <p:nvPr>
            <p:ph type="body" sz="quarter" idx="28" hasCustomPrompt="1"/>
          </p:nvPr>
        </p:nvSpPr>
        <p:spPr>
          <a:xfrm>
            <a:off x="533851" y="2570250"/>
            <a:ext cx="6343041" cy="2274888"/>
          </a:xfrm>
          <a:prstGeom prst="rect">
            <a:avLst/>
          </a:prstGeom>
        </p:spPr>
        <p:txBody>
          <a:bodyPr/>
          <a:lstStyle>
            <a:lvl1pPr>
              <a:lnSpc>
                <a:spcPts val="2500"/>
              </a:lnSpc>
              <a:defRPr sz="2200" b="0">
                <a:solidFill>
                  <a:schemeClr val="tx1"/>
                </a:solidFill>
              </a:defRPr>
            </a:lvl1pPr>
          </a:lstStyle>
          <a:p>
            <a:r>
              <a:rPr lang="en-US" sz="1800" dirty="0">
                <a:solidFill>
                  <a:srgbClr val="4B4B4B"/>
                </a:solidFill>
              </a:rPr>
              <a:t>Lorem ipsum dolor sit </a:t>
            </a:r>
            <a:r>
              <a:rPr lang="en-US" sz="1800" dirty="0" err="1">
                <a:solidFill>
                  <a:srgbClr val="4B4B4B"/>
                </a:solidFill>
              </a:rPr>
              <a:t>amet</a:t>
            </a:r>
            <a:r>
              <a:rPr lang="en-US" sz="1800" dirty="0">
                <a:solidFill>
                  <a:srgbClr val="4B4B4B"/>
                </a:solidFill>
              </a:rPr>
              <a:t>, </a:t>
            </a:r>
            <a:r>
              <a:rPr lang="en-US" sz="1800" dirty="0" err="1">
                <a:solidFill>
                  <a:srgbClr val="4B4B4B"/>
                </a:solidFill>
              </a:rPr>
              <a:t>consectetur</a:t>
            </a:r>
            <a:r>
              <a:rPr lang="en-US" sz="1800" dirty="0">
                <a:solidFill>
                  <a:srgbClr val="4B4B4B"/>
                </a:solidFill>
              </a:rPr>
              <a:t> </a:t>
            </a:r>
            <a:r>
              <a:rPr lang="en-US" sz="1800" dirty="0" err="1">
                <a:solidFill>
                  <a:srgbClr val="4B4B4B"/>
                </a:solidFill>
              </a:rPr>
              <a:t>adipiscing</a:t>
            </a:r>
            <a:r>
              <a:rPr lang="en-US" sz="1800" dirty="0">
                <a:solidFill>
                  <a:srgbClr val="4B4B4B"/>
                </a:solidFill>
              </a:rPr>
              <a:t> </a:t>
            </a:r>
            <a:r>
              <a:rPr lang="en-US" sz="1800" dirty="0" err="1">
                <a:solidFill>
                  <a:srgbClr val="4B4B4B"/>
                </a:solidFill>
              </a:rPr>
              <a:t>elit</a:t>
            </a:r>
            <a:r>
              <a:rPr lang="en-US" sz="1800" dirty="0">
                <a:solidFill>
                  <a:srgbClr val="4B4B4B"/>
                </a:solidFill>
              </a:rPr>
              <a:t>. </a:t>
            </a:r>
            <a:r>
              <a:rPr lang="en-US" sz="1800" dirty="0" err="1">
                <a:solidFill>
                  <a:srgbClr val="4B4B4B"/>
                </a:solidFill>
              </a:rPr>
              <a:t>Etiam</a:t>
            </a:r>
            <a:r>
              <a:rPr lang="en-US" sz="1800" dirty="0">
                <a:solidFill>
                  <a:srgbClr val="4B4B4B"/>
                </a:solidFill>
              </a:rPr>
              <a:t> </a:t>
            </a:r>
            <a:r>
              <a:rPr lang="en-US" sz="1800" dirty="0" err="1">
                <a:solidFill>
                  <a:srgbClr val="4B4B4B"/>
                </a:solidFill>
              </a:rPr>
              <a:t>eget</a:t>
            </a:r>
            <a:r>
              <a:rPr lang="en-US" sz="1800" dirty="0">
                <a:solidFill>
                  <a:srgbClr val="4B4B4B"/>
                </a:solidFill>
              </a:rPr>
              <a:t> quam lacus. </a:t>
            </a:r>
            <a:r>
              <a:rPr lang="en-US" sz="1800" dirty="0" err="1">
                <a:solidFill>
                  <a:srgbClr val="4B4B4B"/>
                </a:solidFill>
              </a:rPr>
              <a:t>Vivamus</a:t>
            </a:r>
            <a:r>
              <a:rPr lang="en-US" sz="1800" dirty="0">
                <a:solidFill>
                  <a:srgbClr val="4B4B4B"/>
                </a:solidFill>
              </a:rPr>
              <a:t> </a:t>
            </a:r>
            <a:r>
              <a:rPr lang="en-US" sz="1800" dirty="0" err="1">
                <a:solidFill>
                  <a:srgbClr val="4B4B4B"/>
                </a:solidFill>
              </a:rPr>
              <a:t>laoreet</a:t>
            </a:r>
            <a:r>
              <a:rPr lang="en-US" sz="1800" dirty="0">
                <a:solidFill>
                  <a:srgbClr val="4B4B4B"/>
                </a:solidFill>
              </a:rPr>
              <a:t> tempus lacus, in </a:t>
            </a:r>
            <a:r>
              <a:rPr lang="en-US" sz="1800" dirty="0" err="1">
                <a:solidFill>
                  <a:srgbClr val="4B4B4B"/>
                </a:solidFill>
              </a:rPr>
              <a:t>ultricies</a:t>
            </a:r>
            <a:r>
              <a:rPr lang="en-US" sz="1800" dirty="0">
                <a:solidFill>
                  <a:srgbClr val="4B4B4B"/>
                </a:solidFill>
              </a:rPr>
              <a:t>. Lorem ipsum dolor sit </a:t>
            </a:r>
            <a:r>
              <a:rPr lang="en-US" sz="1800" dirty="0" err="1">
                <a:solidFill>
                  <a:srgbClr val="4B4B4B"/>
                </a:solidFill>
              </a:rPr>
              <a:t>amet</a:t>
            </a:r>
            <a:r>
              <a:rPr lang="en-US" sz="1800" dirty="0">
                <a:solidFill>
                  <a:srgbClr val="4B4B4B"/>
                </a:solidFill>
              </a:rPr>
              <a:t>, </a:t>
            </a:r>
            <a:r>
              <a:rPr lang="en-US" sz="1800" dirty="0" err="1">
                <a:solidFill>
                  <a:srgbClr val="4B4B4B"/>
                </a:solidFill>
              </a:rPr>
              <a:t>consectetur</a:t>
            </a:r>
            <a:r>
              <a:rPr lang="en-US" sz="1800" dirty="0">
                <a:solidFill>
                  <a:srgbClr val="4B4B4B"/>
                </a:solidFill>
              </a:rPr>
              <a:t> </a:t>
            </a:r>
            <a:r>
              <a:rPr lang="en-US" sz="1800" dirty="0" err="1">
                <a:solidFill>
                  <a:srgbClr val="4B4B4B"/>
                </a:solidFill>
              </a:rPr>
              <a:t>adipiscing</a:t>
            </a:r>
            <a:r>
              <a:rPr lang="en-US" sz="1800" dirty="0">
                <a:solidFill>
                  <a:srgbClr val="4B4B4B"/>
                </a:solidFill>
              </a:rPr>
              <a:t> </a:t>
            </a:r>
            <a:r>
              <a:rPr lang="en-US" sz="1800" dirty="0" err="1">
                <a:solidFill>
                  <a:srgbClr val="4B4B4B"/>
                </a:solidFill>
              </a:rPr>
              <a:t>elit</a:t>
            </a:r>
            <a:r>
              <a:rPr lang="en-US" sz="1800" dirty="0">
                <a:solidFill>
                  <a:srgbClr val="4B4B4B"/>
                </a:solidFill>
              </a:rPr>
              <a:t>.</a:t>
            </a:r>
          </a:p>
        </p:txBody>
      </p:sp>
      <p:cxnSp>
        <p:nvCxnSpPr>
          <p:cNvPr id="16" name="Straight Connector 21">
            <a:extLst>
              <a:ext uri="{FF2B5EF4-FFF2-40B4-BE49-F238E27FC236}">
                <a16:creationId xmlns:a16="http://schemas.microsoft.com/office/drawing/2014/main" id="{7F9C9207-3D1E-4CEF-9F03-1AB3568F36AB}"/>
              </a:ext>
            </a:extLst>
          </p:cNvPr>
          <p:cNvCxnSpPr>
            <a:cxnSpLocks/>
          </p:cNvCxnSpPr>
          <p:nvPr userDrawn="1"/>
        </p:nvCxnSpPr>
        <p:spPr>
          <a:xfrm>
            <a:off x="7766044" y="2367318"/>
            <a:ext cx="0" cy="1837614"/>
          </a:xfrm>
          <a:prstGeom prst="line">
            <a:avLst/>
          </a:prstGeom>
          <a:ln>
            <a:solidFill>
              <a:srgbClr val="004E84"/>
            </a:solidFill>
          </a:ln>
        </p:spPr>
        <p:style>
          <a:lnRef idx="1">
            <a:schemeClr val="dk1"/>
          </a:lnRef>
          <a:fillRef idx="0">
            <a:schemeClr val="dk1"/>
          </a:fillRef>
          <a:effectRef idx="0">
            <a:schemeClr val="dk1"/>
          </a:effectRef>
          <a:fontRef idx="minor">
            <a:schemeClr val="tx1"/>
          </a:fontRef>
        </p:style>
      </p:cxnSp>
      <p:sp>
        <p:nvSpPr>
          <p:cNvPr id="18" name="Textplatzhalter 2"/>
          <p:cNvSpPr>
            <a:spLocks noGrp="1"/>
          </p:cNvSpPr>
          <p:nvPr>
            <p:ph type="body" sz="quarter" idx="29" hasCustomPrompt="1"/>
          </p:nvPr>
        </p:nvSpPr>
        <p:spPr>
          <a:xfrm>
            <a:off x="8339116" y="2339030"/>
            <a:ext cx="1770005" cy="369817"/>
          </a:xfrm>
          <a:prstGeom prst="rect">
            <a:avLst/>
          </a:prstGeom>
        </p:spPr>
        <p:txBody>
          <a:bodyPr>
            <a:noAutofit/>
          </a:bodyPr>
          <a:lstStyle>
            <a:lvl1pPr>
              <a:defRPr sz="1800">
                <a:solidFill>
                  <a:srgbClr val="004E84"/>
                </a:solidFill>
              </a:defRPr>
            </a:lvl1pPr>
          </a:lstStyle>
          <a:p>
            <a:pPr lvl="0"/>
            <a:r>
              <a:rPr lang="de-DE" dirty="0"/>
              <a:t>Standard Title.</a:t>
            </a:r>
          </a:p>
        </p:txBody>
      </p:sp>
      <p:sp>
        <p:nvSpPr>
          <p:cNvPr id="19" name="Textplatzhalter 2"/>
          <p:cNvSpPr>
            <a:spLocks noGrp="1"/>
          </p:cNvSpPr>
          <p:nvPr>
            <p:ph type="body" sz="quarter" idx="30" hasCustomPrompt="1"/>
          </p:nvPr>
        </p:nvSpPr>
        <p:spPr>
          <a:xfrm>
            <a:off x="8339116" y="2893028"/>
            <a:ext cx="3015655" cy="860725"/>
          </a:xfrm>
          <a:prstGeom prst="rect">
            <a:avLst/>
          </a:prstGeom>
        </p:spPr>
        <p:txBody>
          <a:bodyPr>
            <a:noAutofit/>
          </a:bodyPr>
          <a:lstStyle>
            <a:lvl1pPr>
              <a:defRPr sz="6000">
                <a:solidFill>
                  <a:srgbClr val="8AB419"/>
                </a:solidFill>
              </a:defRPr>
            </a:lvl1pPr>
          </a:lstStyle>
          <a:p>
            <a:pPr lvl="0"/>
            <a:r>
              <a:rPr lang="de-DE" dirty="0" err="1"/>
              <a:t>Number</a:t>
            </a:r>
            <a:endParaRPr lang="de-DE" dirty="0"/>
          </a:p>
        </p:txBody>
      </p:sp>
      <p:sp>
        <p:nvSpPr>
          <p:cNvPr id="20" name="Textplatzhalter 3"/>
          <p:cNvSpPr>
            <a:spLocks noGrp="1"/>
          </p:cNvSpPr>
          <p:nvPr>
            <p:ph type="body" sz="quarter" idx="31" hasCustomPrompt="1"/>
          </p:nvPr>
        </p:nvSpPr>
        <p:spPr>
          <a:xfrm>
            <a:off x="8339116" y="3753753"/>
            <a:ext cx="2031513" cy="2274888"/>
          </a:xfrm>
          <a:prstGeom prst="rect">
            <a:avLst/>
          </a:prstGeom>
        </p:spPr>
        <p:txBody>
          <a:bodyPr/>
          <a:lstStyle>
            <a:lvl1pPr>
              <a:lnSpc>
                <a:spcPts val="2500"/>
              </a:lnSpc>
              <a:defRPr sz="2200" b="0">
                <a:solidFill>
                  <a:schemeClr val="tx1"/>
                </a:solidFill>
              </a:defRPr>
            </a:lvl1pPr>
          </a:lstStyle>
          <a:p>
            <a:r>
              <a:rPr lang="en-US" sz="1800" dirty="0">
                <a:solidFill>
                  <a:srgbClr val="4B4B4B"/>
                </a:solidFill>
              </a:rPr>
              <a:t>Standard Text</a:t>
            </a:r>
          </a:p>
        </p:txBody>
      </p:sp>
    </p:spTree>
    <p:extLst>
      <p:ext uri="{BB962C8B-B14F-4D97-AF65-F5344CB8AC3E}">
        <p14:creationId xmlns:p14="http://schemas.microsoft.com/office/powerpoint/2010/main" val="80518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ty with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C8064"/>
                </a:solidFill>
              </a:defRPr>
            </a:lvl1pPr>
          </a:lstStyle>
          <a:p>
            <a:r>
              <a:rPr lang="de-DE" dirty="0"/>
              <a:t>Standard</a:t>
            </a:r>
            <a:r>
              <a:rPr lang="pl-PL" dirty="0"/>
              <a:t> title.</a:t>
            </a:r>
            <a:endParaRPr lang="de-AT" dirty="0"/>
          </a:p>
        </p:txBody>
      </p:sp>
    </p:spTree>
    <p:extLst>
      <p:ext uri="{BB962C8B-B14F-4D97-AF65-F5344CB8AC3E}">
        <p14:creationId xmlns:p14="http://schemas.microsoft.com/office/powerpoint/2010/main" val="46253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no Standard titl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05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y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627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313724"/>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dt="0"/>
  <p:txStyles>
    <p:titleStyle>
      <a:lvl1pPr algn="l" defTabSz="914400" rtl="0" eaLnBrk="1" latinLnBrk="0" hangingPunct="1">
        <a:lnSpc>
          <a:spcPct val="90000"/>
        </a:lnSpc>
        <a:spcBef>
          <a:spcPct val="0"/>
        </a:spcBef>
        <a:buNone/>
        <a:defRPr sz="4000" b="1" kern="1200">
          <a:solidFill>
            <a:srgbClr val="004E84"/>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07BB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5295" y="365126"/>
            <a:ext cx="7789876" cy="540726"/>
          </a:xfrm>
          <a:prstGeom prst="rect">
            <a:avLst/>
          </a:prstGeom>
        </p:spPr>
        <p:txBody>
          <a:bodyPr vert="horz" lIns="91440" tIns="45720" rIns="91440" bIns="45720" rtlCol="0" anchor="ctr">
            <a:normAutofit/>
          </a:bodyPr>
          <a:lstStyle/>
          <a:p>
            <a:r>
              <a:rPr lang="de-DE" dirty="0"/>
              <a:t>Standard</a:t>
            </a:r>
            <a:r>
              <a:rPr lang="pl-PL" dirty="0"/>
              <a:t> </a:t>
            </a:r>
            <a:r>
              <a:rPr lang="de-DE" dirty="0" err="1"/>
              <a:t>text</a:t>
            </a:r>
            <a:endParaRPr lang="de-AT" dirty="0"/>
          </a:p>
        </p:txBody>
      </p:sp>
      <p:sp>
        <p:nvSpPr>
          <p:cNvPr id="3" name="Textfeld 2"/>
          <p:cNvSpPr txBox="1"/>
          <p:nvPr userDrawn="1"/>
        </p:nvSpPr>
        <p:spPr>
          <a:xfrm>
            <a:off x="11289419" y="6205395"/>
            <a:ext cx="619153" cy="215444"/>
          </a:xfrm>
          <a:prstGeom prst="rect">
            <a:avLst/>
          </a:prstGeom>
          <a:noFill/>
        </p:spPr>
        <p:txBody>
          <a:bodyPr wrap="square" lIns="0" tIns="0" rIns="0" bIns="0" rtlCol="0" anchor="ctr">
            <a:spAutoFit/>
          </a:bodyPr>
          <a:lstStyle/>
          <a:p>
            <a:r>
              <a:rPr lang="nn-NO" sz="1400" dirty="0"/>
              <a:t>| </a:t>
            </a:r>
            <a:fld id="{93023B31-02BD-4CAF-9635-AF692B4824AD}" type="slidenum">
              <a:rPr lang="nn-NO" sz="1400" smtClean="0">
                <a:solidFill>
                  <a:schemeClr val="tx2"/>
                </a:solidFill>
              </a:rPr>
              <a:pPr/>
              <a:t>‹#›</a:t>
            </a:fld>
            <a:endParaRPr lang="de-AT" sz="1400" b="1" dirty="0" err="1">
              <a:solidFill>
                <a:schemeClr val="tx2"/>
              </a:solidFill>
            </a:endParaRPr>
          </a:p>
        </p:txBody>
      </p:sp>
      <p:sp>
        <p:nvSpPr>
          <p:cNvPr id="4" name="Textfeld 3">
            <a:extLst>
              <a:ext uri="{FF2B5EF4-FFF2-40B4-BE49-F238E27FC236}">
                <a16:creationId xmlns:a16="http://schemas.microsoft.com/office/drawing/2014/main" id="{C7DB8D18-706E-CE55-B099-5C6E7F198EBF}"/>
              </a:ext>
            </a:extLst>
          </p:cNvPr>
          <p:cNvSpPr txBox="1"/>
          <p:nvPr userDrawn="1"/>
        </p:nvSpPr>
        <p:spPr>
          <a:xfrm>
            <a:off x="16157050" y="201107"/>
            <a:ext cx="65" cy="615553"/>
          </a:xfrm>
          <a:prstGeom prst="rect">
            <a:avLst/>
          </a:prstGeom>
          <a:solidFill>
            <a:schemeClr val="bg1"/>
          </a:solidFill>
        </p:spPr>
        <p:txBody>
          <a:bodyPr wrap="none" lIns="0" tIns="0" rIns="0" bIns="0" rtlCol="0" anchor="ctr">
            <a:spAutoFit/>
          </a:bodyPr>
          <a:lstStyle/>
          <a:p>
            <a:endParaRPr lang="de-DE" sz="4000" b="1" dirty="0" err="1">
              <a:solidFill>
                <a:srgbClr val="004E84"/>
              </a:solidFill>
            </a:endParaRPr>
          </a:p>
        </p:txBody>
      </p:sp>
    </p:spTree>
    <p:extLst>
      <p:ext uri="{BB962C8B-B14F-4D97-AF65-F5344CB8AC3E}">
        <p14:creationId xmlns:p14="http://schemas.microsoft.com/office/powerpoint/2010/main" val="115436037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sldNum="0" hdr="0" dt="0"/>
  <p:txStyles>
    <p:titleStyle>
      <a:lvl1pPr algn="l" defTabSz="914400" rtl="0" eaLnBrk="1" latinLnBrk="0" hangingPunct="1">
        <a:lnSpc>
          <a:spcPct val="90000"/>
        </a:lnSpc>
        <a:spcBef>
          <a:spcPct val="0"/>
        </a:spcBef>
        <a:buNone/>
        <a:defRPr sz="4000" b="1" kern="1200">
          <a:solidFill>
            <a:srgbClr val="5C8064"/>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07BB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47E0-3EBD-9860-B68E-273E0369F51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F3B1FD8-99D0-58F2-DFBE-F5F843B069C6}"/>
              </a:ext>
            </a:extLst>
          </p:cNvPr>
          <p:cNvSpPr>
            <a:spLocks noGrp="1"/>
          </p:cNvSpPr>
          <p:nvPr>
            <p:ph type="body" sz="quarter" idx="27"/>
          </p:nvPr>
        </p:nvSpPr>
        <p:spPr>
          <a:xfrm>
            <a:off x="533851" y="1255485"/>
            <a:ext cx="11284010" cy="5296071"/>
          </a:xfrm>
        </p:spPr>
        <p:txBody>
          <a:bodyPr lIns="91440" tIns="45720" rIns="91440" bIns="45720" anchor="t"/>
          <a:lstStyle/>
          <a:p>
            <a:pPr algn="just"/>
            <a:r>
              <a:rPr lang="lv-LV" dirty="0" err="1">
                <a:cs typeface="Calibri"/>
              </a:rPr>
              <a:t>This</a:t>
            </a:r>
            <a:r>
              <a:rPr lang="lv-LV" dirty="0">
                <a:cs typeface="Calibri"/>
              </a:rPr>
              <a:t> </a:t>
            </a:r>
            <a:r>
              <a:rPr lang="lv-LV" dirty="0" err="1">
                <a:cs typeface="Calibri"/>
              </a:rPr>
              <a:t>template</a:t>
            </a:r>
            <a:r>
              <a:rPr lang="lv-LV" dirty="0">
                <a:cs typeface="Calibri"/>
              </a:rPr>
              <a:t> </a:t>
            </a:r>
            <a:r>
              <a:rPr lang="lv-LV" dirty="0" err="1">
                <a:cs typeface="Calibri"/>
              </a:rPr>
              <a:t>can</a:t>
            </a:r>
            <a:r>
              <a:rPr lang="lv-LV" dirty="0">
                <a:cs typeface="Calibri"/>
              </a:rPr>
              <a:t> </a:t>
            </a:r>
            <a:r>
              <a:rPr lang="lv-LV" dirty="0" err="1">
                <a:cs typeface="Calibri"/>
              </a:rPr>
              <a:t>be</a:t>
            </a:r>
            <a:r>
              <a:rPr lang="lv-LV" dirty="0">
                <a:cs typeface="Calibri"/>
              </a:rPr>
              <a:t> </a:t>
            </a:r>
            <a:r>
              <a:rPr lang="lv-LV" dirty="0" err="1">
                <a:cs typeface="Calibri"/>
              </a:rPr>
              <a:t>used</a:t>
            </a:r>
            <a:r>
              <a:rPr lang="lv-LV" dirty="0">
                <a:cs typeface="Calibri"/>
              </a:rPr>
              <a:t> </a:t>
            </a:r>
            <a:r>
              <a:rPr lang="lv-LV" dirty="0" err="1">
                <a:cs typeface="Calibri"/>
              </a:rPr>
              <a:t>for</a:t>
            </a:r>
            <a:r>
              <a:rPr lang="lv-LV" dirty="0">
                <a:cs typeface="Calibri"/>
              </a:rPr>
              <a:t> </a:t>
            </a:r>
            <a:r>
              <a:rPr lang="lv-LV" dirty="0" err="1">
                <a:cs typeface="Calibri"/>
              </a:rPr>
              <a:t>workshops</a:t>
            </a:r>
            <a:r>
              <a:rPr lang="lv-LV" dirty="0">
                <a:cs typeface="Calibri"/>
              </a:rPr>
              <a:t>, </a:t>
            </a:r>
            <a:r>
              <a:rPr lang="lv-LV" dirty="0" err="1">
                <a:cs typeface="Calibri"/>
              </a:rPr>
              <a:t>meetings</a:t>
            </a:r>
            <a:r>
              <a:rPr lang="lv-LV" dirty="0">
                <a:cs typeface="Calibri"/>
              </a:rPr>
              <a:t> </a:t>
            </a:r>
            <a:r>
              <a:rPr lang="lv-LV" dirty="0" err="1">
                <a:cs typeface="Calibri"/>
              </a:rPr>
              <a:t>with</a:t>
            </a:r>
            <a:r>
              <a:rPr lang="lv-LV" dirty="0">
                <a:cs typeface="Calibri"/>
              </a:rPr>
              <a:t> </a:t>
            </a:r>
            <a:r>
              <a:rPr lang="lv-LV" dirty="0" err="1">
                <a:cs typeface="Calibri"/>
              </a:rPr>
              <a:t>your</a:t>
            </a:r>
            <a:r>
              <a:rPr lang="lv-LV" dirty="0">
                <a:cs typeface="Calibri"/>
              </a:rPr>
              <a:t> </a:t>
            </a:r>
            <a:r>
              <a:rPr lang="lv-LV" dirty="0" err="1">
                <a:cs typeface="Calibri"/>
              </a:rPr>
              <a:t>co-creation</a:t>
            </a:r>
            <a:r>
              <a:rPr lang="lv-LV" dirty="0">
                <a:cs typeface="Calibri"/>
              </a:rPr>
              <a:t> </a:t>
            </a:r>
            <a:r>
              <a:rPr lang="lv-LV" dirty="0" err="1">
                <a:cs typeface="Calibri"/>
              </a:rPr>
              <a:t>arena</a:t>
            </a:r>
            <a:r>
              <a:rPr lang="lv-LV" dirty="0">
                <a:cs typeface="Calibri"/>
              </a:rPr>
              <a:t> </a:t>
            </a:r>
            <a:r>
              <a:rPr lang="lv-LV" dirty="0" err="1">
                <a:cs typeface="Calibri"/>
              </a:rPr>
              <a:t>and</a:t>
            </a:r>
            <a:r>
              <a:rPr lang="lv-LV" dirty="0">
                <a:cs typeface="Calibri"/>
              </a:rPr>
              <a:t> </a:t>
            </a:r>
            <a:r>
              <a:rPr lang="lv-LV" dirty="0" err="1">
                <a:cs typeface="Calibri"/>
              </a:rPr>
              <a:t>other</a:t>
            </a:r>
            <a:r>
              <a:rPr lang="lv-LV" dirty="0">
                <a:cs typeface="Calibri"/>
              </a:rPr>
              <a:t> </a:t>
            </a:r>
            <a:r>
              <a:rPr lang="lv-LV" dirty="0" err="1">
                <a:cs typeface="Calibri"/>
              </a:rPr>
              <a:t>stakeholders</a:t>
            </a:r>
            <a:r>
              <a:rPr lang="lv-LV" dirty="0">
                <a:cs typeface="Calibri"/>
              </a:rPr>
              <a:t>. It </a:t>
            </a:r>
            <a:r>
              <a:rPr lang="lv-LV" dirty="0" err="1">
                <a:cs typeface="Calibri"/>
              </a:rPr>
              <a:t>can</a:t>
            </a:r>
            <a:r>
              <a:rPr lang="lv-LV" dirty="0">
                <a:cs typeface="Calibri"/>
              </a:rPr>
              <a:t> help to </a:t>
            </a:r>
            <a:r>
              <a:rPr lang="lv-LV" dirty="0" err="1">
                <a:cs typeface="Calibri"/>
              </a:rPr>
              <a:t>explain</a:t>
            </a:r>
            <a:r>
              <a:rPr lang="lv-LV" dirty="0">
                <a:cs typeface="Calibri"/>
              </a:rPr>
              <a:t> </a:t>
            </a:r>
            <a:r>
              <a:rPr lang="en-GB" dirty="0">
                <a:cs typeface="Calibri"/>
              </a:rPr>
              <a:t>the role and importance of different stakeholders for the integration of </a:t>
            </a:r>
            <a:r>
              <a:rPr lang="lv-LV" dirty="0">
                <a:cs typeface="Calibri"/>
              </a:rPr>
              <a:t>CCSI and circular economy. </a:t>
            </a:r>
          </a:p>
          <a:p>
            <a:pPr algn="just"/>
            <a:r>
              <a:rPr lang="lv-LV" dirty="0">
                <a:cs typeface="Calibri"/>
              </a:rPr>
              <a:t>The template aims to be versatile and flexible, allowing you to choose the slides you need for your purpose. It is in English, but you are welcome to translate it in your own language. </a:t>
            </a:r>
          </a:p>
          <a:p>
            <a:pPr algn="just"/>
            <a:endParaRPr lang="lv-LV" dirty="0">
              <a:solidFill>
                <a:srgbClr val="000000"/>
              </a:solidFill>
              <a:cs typeface="Calibri"/>
            </a:endParaRPr>
          </a:p>
          <a:p>
            <a:pPr algn="just"/>
            <a:r>
              <a:rPr lang="lv-LV" b="1" u="sng" dirty="0">
                <a:cs typeface="Calibri"/>
              </a:rPr>
              <a:t>! Please download a copy of this presentation for your purposes and do not edit the original</a:t>
            </a:r>
            <a:r>
              <a:rPr lang="lv-LV" u="sng" dirty="0">
                <a:cs typeface="Calibri"/>
              </a:rPr>
              <a:t>.</a:t>
            </a:r>
          </a:p>
          <a:p>
            <a:pPr algn="just"/>
            <a:endParaRPr lang="lv-LV" u="sng" dirty="0">
              <a:cs typeface="Calibri"/>
            </a:endParaRPr>
          </a:p>
          <a:p>
            <a:pPr algn="just"/>
            <a:r>
              <a:rPr lang="lv-LV" dirty="0">
                <a:cs typeface="Calibri"/>
              </a:rPr>
              <a:t>The template can be edited and ajusted over time, especially if we want to add more slides. If you think something is missing, please use the </a:t>
            </a:r>
            <a:r>
              <a:rPr lang="lv-LV" u="sng" dirty="0">
                <a:cs typeface="Calibri"/>
              </a:rPr>
              <a:t>MS TEAMS Comms deliverables and intl. Dialogue channel </a:t>
            </a:r>
            <a:r>
              <a:rPr lang="lv-LV" dirty="0">
                <a:cs typeface="Calibri"/>
              </a:rPr>
              <a:t>to communicate your needs.</a:t>
            </a:r>
          </a:p>
        </p:txBody>
      </p:sp>
      <p:sp>
        <p:nvSpPr>
          <p:cNvPr id="2" name="Title 1">
            <a:extLst>
              <a:ext uri="{FF2B5EF4-FFF2-40B4-BE49-F238E27FC236}">
                <a16:creationId xmlns:a16="http://schemas.microsoft.com/office/drawing/2014/main" id="{0DDD70FC-BEB9-F043-AC01-5850F871404F}"/>
              </a:ext>
            </a:extLst>
          </p:cNvPr>
          <p:cNvSpPr>
            <a:spLocks noGrp="1"/>
          </p:cNvSpPr>
          <p:nvPr>
            <p:ph type="title"/>
          </p:nvPr>
        </p:nvSpPr>
        <p:spPr>
          <a:xfrm>
            <a:off x="533851" y="311643"/>
            <a:ext cx="12540465" cy="140859"/>
          </a:xfrm>
        </p:spPr>
        <p:txBody>
          <a:bodyPr/>
          <a:lstStyle/>
          <a:p>
            <a:r>
              <a:rPr lang="lv-LV" dirty="0">
                <a:cs typeface="Calibri"/>
              </a:rPr>
              <a:t>INSTRUCTIONS for this presentation</a:t>
            </a:r>
            <a:endParaRPr lang="en-US" dirty="0"/>
          </a:p>
        </p:txBody>
      </p:sp>
    </p:spTree>
    <p:extLst>
      <p:ext uri="{BB962C8B-B14F-4D97-AF65-F5344CB8AC3E}">
        <p14:creationId xmlns:p14="http://schemas.microsoft.com/office/powerpoint/2010/main" val="150111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FD2DC581-C076-A17E-A34A-210281A75455}"/>
              </a:ext>
            </a:extLst>
          </p:cNvPr>
          <p:cNvSpPr/>
          <p:nvPr/>
        </p:nvSpPr>
        <p:spPr>
          <a:xfrm>
            <a:off x="9048308" y="3710756"/>
            <a:ext cx="4019106" cy="4019106"/>
          </a:xfrm>
          <a:prstGeom prst="ellipse">
            <a:avLst/>
          </a:prstGeom>
          <a:solidFill>
            <a:srgbClr val="5D799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platzhalter 12"/>
          <p:cNvSpPr txBox="1">
            <a:spLocks/>
          </p:cNvSpPr>
          <p:nvPr/>
        </p:nvSpPr>
        <p:spPr>
          <a:xfrm>
            <a:off x="821495" y="3126877"/>
            <a:ext cx="7813769" cy="959430"/>
          </a:xfrm>
          <a:prstGeom prst="rect">
            <a:avLst/>
          </a:prstGeom>
          <a:noFill/>
        </p:spPr>
        <p:txBody>
          <a:bodyPr wrap="square" lIns="0" rIns="0" anchor="ctr" anchorCtr="0">
            <a:spAutoFit/>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3180"/>
              </a:lnSpc>
              <a:spcBef>
                <a:spcPct val="20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srgbClr val="376D49"/>
                </a:solidFill>
                <a:effectLst/>
                <a:uLnTx/>
                <a:uFillTx/>
                <a:latin typeface="Calibri" panose="020F0502020204030204"/>
                <a:ea typeface="+mn-ea"/>
                <a:cs typeface="+mn-cs"/>
              </a:rPr>
              <a:t>Roles and responsibilities of CCSI and CE stakeholders</a:t>
            </a:r>
            <a:endParaRPr kumimoji="0" lang="de-AT" sz="4400" b="1" i="0" u="none" strike="noStrike" kern="1200" cap="none" spc="0" normalizeH="0" baseline="0" noProof="0" dirty="0">
              <a:ln>
                <a:noFill/>
              </a:ln>
              <a:solidFill>
                <a:srgbClr val="376D49"/>
              </a:solidFill>
              <a:effectLst/>
              <a:uLnTx/>
              <a:uFillTx/>
              <a:latin typeface="Calibri" panose="020F0502020204030204"/>
              <a:ea typeface="+mn-ea"/>
              <a:cs typeface="+mn-cs"/>
            </a:endParaRPr>
          </a:p>
        </p:txBody>
      </p:sp>
      <p:sp>
        <p:nvSpPr>
          <p:cNvPr id="10" name="Untertitel 2"/>
          <p:cNvSpPr txBox="1">
            <a:spLocks/>
          </p:cNvSpPr>
          <p:nvPr/>
        </p:nvSpPr>
        <p:spPr>
          <a:xfrm>
            <a:off x="884043" y="4445555"/>
            <a:ext cx="3580804" cy="1471361"/>
          </a:xfrm>
          <a:prstGeom prst="rect">
            <a:avLst/>
          </a:prstGeom>
          <a:noFill/>
        </p:spPr>
        <p:txBody>
          <a:bodyPr vert="horz" wrap="none" lIns="0" tIns="180000" rIns="0" bIns="0" rtlCol="0" anchor="t" anchorCtr="0">
            <a:noAutofit/>
          </a:bodyPr>
          <a:lstStyle>
            <a:lvl1pPr marL="0" indent="0" algn="l" defTabSz="914400" rtl="0" eaLnBrk="1" latinLnBrk="0" hangingPunct="1">
              <a:spcBef>
                <a:spcPct val="20000"/>
              </a:spcBef>
              <a:buFont typeface="Arial" panose="020B0604020202020204" pitchFamily="34" charset="0"/>
              <a:buNone/>
              <a:defRPr sz="2000" i="0" kern="1200" spc="100" baseline="0">
                <a:solidFill>
                  <a:schemeClr val="bg2"/>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1" i="0" u="none" strike="noStrike" kern="1200" cap="none" spc="100" normalizeH="0" baseline="30000" noProof="0" dirty="0">
                <a:ln>
                  <a:noFill/>
                </a:ln>
                <a:solidFill>
                  <a:srgbClr val="376D49"/>
                </a:solidFill>
                <a:effectLst/>
                <a:uLnTx/>
                <a:uFillTx/>
                <a:latin typeface="Calibri" panose="020F0502020204030204"/>
                <a:ea typeface="+mn-ea"/>
                <a:cs typeface="Arial" panose="020B0604020202020204" pitchFamily="34" charset="0"/>
              </a:rPr>
              <a:t>Place </a:t>
            </a:r>
            <a:r>
              <a:rPr kumimoji="0" lang="de-DE" sz="2400" b="0" i="0" u="none" strike="noStrike" kern="1200" cap="none" spc="100" normalizeH="0" baseline="30000" noProof="0" dirty="0">
                <a:ln>
                  <a:noFill/>
                </a:ln>
                <a:solidFill>
                  <a:srgbClr val="376D49"/>
                </a:solidFill>
                <a:effectLst/>
                <a:uLnTx/>
                <a:uFillTx/>
                <a:latin typeface="Calibri" panose="020F0502020204030204"/>
                <a:ea typeface="+mn-ea"/>
                <a:cs typeface="Arial" panose="020B0604020202020204" pitchFamily="34" charset="0"/>
              </a:rPr>
              <a:t>| </a:t>
            </a:r>
            <a:r>
              <a:rPr kumimoji="0" lang="de-DE" sz="2400" b="1" i="0" u="none" strike="noStrike" kern="1200" cap="none" spc="100" normalizeH="0" baseline="30000" noProof="0" dirty="0">
                <a:ln>
                  <a:noFill/>
                </a:ln>
                <a:solidFill>
                  <a:srgbClr val="376D49"/>
                </a:solidFill>
                <a:effectLst/>
                <a:uLnTx/>
                <a:uFillTx/>
                <a:latin typeface="Calibri" panose="020F0502020204030204"/>
                <a:ea typeface="+mn-ea"/>
                <a:cs typeface="Arial" panose="020B0604020202020204" pitchFamily="34" charset="0"/>
              </a:rPr>
              <a:t>Date</a:t>
            </a:r>
            <a:br>
              <a:rPr kumimoji="0" lang="de-DE" sz="2400" b="1" i="0" u="none" strike="noStrike" kern="1200" cap="none" spc="100" normalizeH="0" baseline="30000" noProof="0" dirty="0">
                <a:ln>
                  <a:noFill/>
                </a:ln>
                <a:solidFill>
                  <a:srgbClr val="376D49"/>
                </a:solidFill>
                <a:effectLst/>
                <a:uLnTx/>
                <a:uFillTx/>
                <a:latin typeface="Calibri" panose="020F0502020204030204"/>
                <a:ea typeface="+mn-ea"/>
                <a:cs typeface="Arial" panose="020B0604020202020204" pitchFamily="34" charset="0"/>
              </a:rPr>
            </a:br>
            <a:r>
              <a:rPr kumimoji="0" lang="de-DE" sz="2400" b="1" i="0" u="none" strike="noStrike" kern="1200" cap="none" spc="100" normalizeH="0" baseline="30000" noProof="0" dirty="0">
                <a:ln>
                  <a:noFill/>
                </a:ln>
                <a:solidFill>
                  <a:srgbClr val="376D49"/>
                </a:solidFill>
                <a:effectLst/>
                <a:uLnTx/>
                <a:uFillTx/>
                <a:latin typeface="Calibri" panose="020F0502020204030204"/>
                <a:ea typeface="+mn-ea"/>
                <a:cs typeface="Arial" panose="020B0604020202020204" pitchFamily="34" charset="0"/>
              </a:rPr>
              <a:t>Speaker</a:t>
            </a:r>
            <a:br>
              <a:rPr kumimoji="0" lang="de-DE" sz="2400" b="1" i="0" u="none" strike="noStrike" kern="1200" cap="none" spc="100" normalizeH="0" baseline="30000" noProof="0" dirty="0">
                <a:ln>
                  <a:noFill/>
                </a:ln>
                <a:solidFill>
                  <a:srgbClr val="376D49"/>
                </a:solidFill>
                <a:effectLst/>
                <a:uLnTx/>
                <a:uFillTx/>
                <a:latin typeface="Calibri" panose="020F0502020204030204"/>
                <a:ea typeface="+mn-ea"/>
                <a:cs typeface="Arial" panose="020B0604020202020204" pitchFamily="34" charset="0"/>
              </a:rPr>
            </a:br>
            <a:br>
              <a:rPr kumimoji="0" lang="de-DE" sz="2400" b="1" i="0" u="none" strike="noStrike" kern="1200" cap="none" spc="100" normalizeH="0" baseline="30000" noProof="0" dirty="0">
                <a:ln>
                  <a:noFill/>
                </a:ln>
                <a:solidFill>
                  <a:srgbClr val="376D49"/>
                </a:solidFill>
                <a:effectLst/>
                <a:uLnTx/>
                <a:uFillTx/>
                <a:latin typeface="Calibri" panose="020F0502020204030204"/>
                <a:ea typeface="+mn-ea"/>
                <a:cs typeface="Arial" panose="020B0604020202020204" pitchFamily="34" charset="0"/>
              </a:rPr>
            </a:br>
            <a:r>
              <a:rPr kumimoji="0" lang="de-DE" sz="2400" b="1" i="0" u="none" strike="noStrike" kern="1200" cap="none" spc="100" normalizeH="0" baseline="30000" noProof="0" dirty="0">
                <a:ln>
                  <a:noFill/>
                </a:ln>
                <a:solidFill>
                  <a:srgbClr val="376D49"/>
                </a:solidFill>
                <a:effectLst/>
                <a:uLnTx/>
                <a:uFillTx/>
                <a:latin typeface="Calibri" panose="020F0502020204030204"/>
                <a:ea typeface="+mn-ea"/>
                <a:cs typeface="Arial" panose="020B0604020202020204" pitchFamily="34" charset="0"/>
              </a:rPr>
              <a:t>interreg-baltic.eu/</a:t>
            </a:r>
            <a:r>
              <a:rPr kumimoji="0" lang="de-DE" sz="2400" b="1" i="0" u="none" strike="noStrike" kern="1200" cap="none" spc="100" normalizeH="0" baseline="30000" noProof="0" dirty="0" err="1">
                <a:ln>
                  <a:noFill/>
                </a:ln>
                <a:solidFill>
                  <a:srgbClr val="376D49"/>
                </a:solidFill>
                <a:effectLst/>
                <a:uLnTx/>
                <a:uFillTx/>
                <a:latin typeface="Calibri" panose="020F0502020204030204"/>
                <a:ea typeface="+mn-ea"/>
                <a:cs typeface="Arial" panose="020B0604020202020204" pitchFamily="34" charset="0"/>
              </a:rPr>
              <a:t>project</a:t>
            </a:r>
            <a:r>
              <a:rPr kumimoji="0" lang="de-DE" sz="2400" b="1" i="0" u="none" strike="noStrike" kern="1200" cap="none" spc="100" normalizeH="0" baseline="30000" noProof="0" dirty="0">
                <a:ln>
                  <a:noFill/>
                </a:ln>
                <a:solidFill>
                  <a:srgbClr val="376D49"/>
                </a:solidFill>
                <a:effectLst/>
                <a:uLnTx/>
                <a:uFillTx/>
                <a:latin typeface="Calibri" panose="020F0502020204030204"/>
                <a:ea typeface="+mn-ea"/>
                <a:cs typeface="Arial" panose="020B0604020202020204" pitchFamily="34" charset="0"/>
              </a:rPr>
              <a:t>/</a:t>
            </a:r>
            <a:r>
              <a:rPr kumimoji="0" lang="lv-LV" sz="2400" b="1" i="0" u="none" strike="noStrike" kern="1200" cap="none" spc="100" normalizeH="0" baseline="30000" noProof="0" dirty="0">
                <a:ln>
                  <a:noFill/>
                </a:ln>
                <a:solidFill>
                  <a:srgbClr val="376D49"/>
                </a:solidFill>
                <a:effectLst/>
                <a:uLnTx/>
                <a:uFillTx/>
                <a:latin typeface="Calibri" panose="020F0502020204030204"/>
                <a:ea typeface="+mn-ea"/>
                <a:cs typeface="Arial" panose="020B0604020202020204" pitchFamily="34" charset="0"/>
              </a:rPr>
              <a:t>ccc</a:t>
            </a:r>
            <a:endParaRPr kumimoji="0" lang="de-DE" sz="2400" b="0" i="0" u="none" strike="noStrike" kern="1200" cap="none" spc="100" normalizeH="0" baseline="30000" noProof="0" dirty="0">
              <a:ln>
                <a:noFill/>
              </a:ln>
              <a:solidFill>
                <a:srgbClr val="376D49"/>
              </a:solidFill>
              <a:effectLst/>
              <a:uLnTx/>
              <a:uFillTx/>
              <a:latin typeface="Calibri" panose="020F0502020204030204"/>
              <a:ea typeface="+mn-ea"/>
              <a:cs typeface="Arial" panose="020B0604020202020204" pitchFamily="34" charset="0"/>
            </a:endParaRPr>
          </a:p>
        </p:txBody>
      </p:sp>
      <p:pic>
        <p:nvPicPr>
          <p:cNvPr id="2" name="Grafik 1">
            <a:extLst>
              <a:ext uri="{FF2B5EF4-FFF2-40B4-BE49-F238E27FC236}">
                <a16:creationId xmlns:a16="http://schemas.microsoft.com/office/drawing/2014/main" id="{292A526F-79E8-F058-F143-34E75DB2A48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13125" y="4143167"/>
            <a:ext cx="3141245" cy="3141245"/>
          </a:xfrm>
          <a:prstGeom prst="rect">
            <a:avLst/>
          </a:prstGeom>
        </p:spPr>
      </p:pic>
      <p:pic>
        <p:nvPicPr>
          <p:cNvPr id="6" name="Picture 5">
            <a:extLst>
              <a:ext uri="{FF2B5EF4-FFF2-40B4-BE49-F238E27FC236}">
                <a16:creationId xmlns:a16="http://schemas.microsoft.com/office/drawing/2014/main" id="{3CCD0523-FD3C-101F-2231-8EDD75302B16}"/>
              </a:ext>
            </a:extLst>
          </p:cNvPr>
          <p:cNvPicPr>
            <a:picLocks noChangeAspect="1"/>
          </p:cNvPicPr>
          <p:nvPr/>
        </p:nvPicPr>
        <p:blipFill>
          <a:blip r:embed="rId3"/>
          <a:stretch>
            <a:fillRect/>
          </a:stretch>
        </p:blipFill>
        <p:spPr>
          <a:xfrm>
            <a:off x="414670" y="212651"/>
            <a:ext cx="5580857" cy="2360428"/>
          </a:xfrm>
          <a:prstGeom prst="rect">
            <a:avLst/>
          </a:prstGeom>
          <a:ln>
            <a:noFill/>
          </a:ln>
        </p:spPr>
      </p:pic>
    </p:spTree>
    <p:extLst>
      <p:ext uri="{BB962C8B-B14F-4D97-AF65-F5344CB8AC3E}">
        <p14:creationId xmlns:p14="http://schemas.microsoft.com/office/powerpoint/2010/main" val="1400015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4247E0-3EBD-9860-B68E-273E0369F51A}"/>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D70FC-BEB9-F043-AC01-5850F871404F}"/>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4200" dirty="0">
                <a:solidFill>
                  <a:schemeClr val="tx1"/>
                </a:solidFill>
                <a:latin typeface="+mj-lt"/>
              </a:rPr>
              <a:t>Involving creative and cultural actors into the transition from a linear to a circular economy requires the efforts of diverse stakeholders.</a:t>
            </a:r>
          </a:p>
        </p:txBody>
      </p:sp>
      <p:pic>
        <p:nvPicPr>
          <p:cNvPr id="8" name="Picture 7" descr="A group of people standing around a table&#10;&#10;Description automatically generated">
            <a:extLst>
              <a:ext uri="{FF2B5EF4-FFF2-40B4-BE49-F238E27FC236}">
                <a16:creationId xmlns:a16="http://schemas.microsoft.com/office/drawing/2014/main" id="{2566C88D-F35B-3390-40CC-6FDC6A94E4B4}"/>
              </a:ext>
            </a:extLst>
          </p:cNvPr>
          <p:cNvPicPr>
            <a:picLocks noChangeAspect="1"/>
          </p:cNvPicPr>
          <p:nvPr/>
        </p:nvPicPr>
        <p:blipFill rotWithShape="1">
          <a:blip r:embed="rId3">
            <a:extLst>
              <a:ext uri="{28A0092B-C50C-407E-A947-70E740481C1C}">
                <a14:useLocalDpi xmlns:a14="http://schemas.microsoft.com/office/drawing/2010/main" val="0"/>
              </a:ext>
            </a:extLst>
          </a:blip>
          <a:srcRect r="-1" b="170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61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47E0-3EBD-9860-B68E-273E0369F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DD70FC-BEB9-F043-AC01-5850F871404F}"/>
              </a:ext>
            </a:extLst>
          </p:cNvPr>
          <p:cNvSpPr>
            <a:spLocks noGrp="1"/>
          </p:cNvSpPr>
          <p:nvPr>
            <p:ph type="title"/>
          </p:nvPr>
        </p:nvSpPr>
        <p:spPr>
          <a:xfrm>
            <a:off x="838200" y="557189"/>
            <a:ext cx="3670844" cy="5567891"/>
          </a:xfrm>
        </p:spPr>
        <p:txBody>
          <a:bodyPr vert="horz" lIns="91440" tIns="45720" rIns="91440" bIns="45720" rtlCol="0" anchor="ctr">
            <a:normAutofit/>
          </a:bodyPr>
          <a:lstStyle/>
          <a:p>
            <a:r>
              <a:rPr lang="en-US" sz="5200" kern="1200" dirty="0">
                <a:solidFill>
                  <a:schemeClr val="tx1"/>
                </a:solidFill>
                <a:latin typeface="+mj-lt"/>
                <a:ea typeface="+mj-ea"/>
                <a:cs typeface="+mj-cs"/>
              </a:rPr>
              <a:t>Key stakeholders</a:t>
            </a:r>
          </a:p>
        </p:txBody>
      </p:sp>
      <p:graphicFrame>
        <p:nvGraphicFramePr>
          <p:cNvPr id="3" name="Text Placeholder 12">
            <a:extLst>
              <a:ext uri="{FF2B5EF4-FFF2-40B4-BE49-F238E27FC236}">
                <a16:creationId xmlns:a16="http://schemas.microsoft.com/office/drawing/2014/main" id="{76E9F011-F387-B056-CA8F-FD396B238B85}"/>
              </a:ext>
            </a:extLst>
          </p:cNvPr>
          <p:cNvGraphicFramePr/>
          <p:nvPr>
            <p:extLst>
              <p:ext uri="{D42A27DB-BD31-4B8C-83A1-F6EECF244321}">
                <p14:modId xmlns:p14="http://schemas.microsoft.com/office/powerpoint/2010/main" val="291927355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317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4247E0-3EBD-9860-B68E-273E0369F51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D70FC-BEB9-F043-AC01-5850F871404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Why municipalities? </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6F3B1FD8-99D0-58F2-DFBE-F5F843B069C6}"/>
              </a:ext>
            </a:extLst>
          </p:cNvPr>
          <p:cNvSpPr>
            <a:spLocks noGrp="1"/>
          </p:cNvSpPr>
          <p:nvPr>
            <p:ph type="body" sz="quarter" idx="27"/>
          </p:nvPr>
        </p:nvSpPr>
        <p:spPr>
          <a:xfrm>
            <a:off x="838200" y="1929384"/>
            <a:ext cx="10515600" cy="4251960"/>
          </a:xfrm>
        </p:spPr>
        <p:txBody>
          <a:bodyPr vert="horz" lIns="91440" tIns="45720" rIns="91440" bIns="45720" rtlCol="0">
            <a:normAutofit/>
          </a:bodyPr>
          <a:lstStyle/>
          <a:p>
            <a:r>
              <a:rPr lang="en-US" b="1" dirty="0"/>
              <a:t>Municipalities</a:t>
            </a:r>
            <a:r>
              <a:rPr lang="en-US" dirty="0"/>
              <a:t> are key actors for the transition towards a circular economy. </a:t>
            </a:r>
          </a:p>
          <a:p>
            <a:r>
              <a:rPr lang="en-US" dirty="0"/>
              <a:t>They define local policy goals and guidelines for circular economy both on the production and consumption side on behalf of the citizens, dispose of </a:t>
            </a:r>
            <a:r>
              <a:rPr lang="en-US" dirty="0" err="1"/>
              <a:t>organisational</a:t>
            </a:r>
            <a:r>
              <a:rPr lang="en-US" dirty="0"/>
              <a:t> resources to actively foster the approach (e.g. incubators, culture </a:t>
            </a:r>
            <a:r>
              <a:rPr lang="en-US" dirty="0" err="1"/>
              <a:t>centres</a:t>
            </a:r>
            <a:r>
              <a:rPr lang="en-US" dirty="0"/>
              <a:t>), and are an interface for civil society actors.</a:t>
            </a:r>
          </a:p>
          <a:p>
            <a:r>
              <a:rPr lang="en-US" dirty="0"/>
              <a:t>Municipalities have the power to strategically involve creative and cultural actors in the realization of such activities. </a:t>
            </a:r>
          </a:p>
        </p:txBody>
      </p:sp>
      <p:pic>
        <p:nvPicPr>
          <p:cNvPr id="4" name="Graphic 3" descr="City with solid fill">
            <a:extLst>
              <a:ext uri="{FF2B5EF4-FFF2-40B4-BE49-F238E27FC236}">
                <a16:creationId xmlns:a16="http://schemas.microsoft.com/office/drawing/2014/main" id="{7D266ACD-116B-05FF-BE15-D029427719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6077" y="5606880"/>
            <a:ext cx="914400" cy="914400"/>
          </a:xfrm>
          <a:prstGeom prst="rect">
            <a:avLst/>
          </a:prstGeom>
        </p:spPr>
      </p:pic>
    </p:spTree>
    <p:extLst>
      <p:ext uri="{BB962C8B-B14F-4D97-AF65-F5344CB8AC3E}">
        <p14:creationId xmlns:p14="http://schemas.microsoft.com/office/powerpoint/2010/main" val="380864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4247E0-3EBD-9860-B68E-273E0369F51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D70FC-BEB9-F043-AC01-5850F871404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Why Business support organisations? </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6F3B1FD8-99D0-58F2-DFBE-F5F843B069C6}"/>
              </a:ext>
            </a:extLst>
          </p:cNvPr>
          <p:cNvSpPr>
            <a:spLocks noGrp="1"/>
          </p:cNvSpPr>
          <p:nvPr>
            <p:ph type="body" sz="quarter" idx="27"/>
          </p:nvPr>
        </p:nvSpPr>
        <p:spPr>
          <a:xfrm>
            <a:off x="838200" y="1929384"/>
            <a:ext cx="10515600" cy="4251960"/>
          </a:xfrm>
        </p:spPr>
        <p:txBody>
          <a:bodyPr vert="horz" lIns="91440" tIns="45720" rIns="91440" bIns="45720" rtlCol="0">
            <a:normAutofit/>
          </a:bodyPr>
          <a:lstStyle/>
          <a:p>
            <a:r>
              <a:rPr lang="en-US" b="1" dirty="0"/>
              <a:t>Business support </a:t>
            </a:r>
            <a:r>
              <a:rPr lang="en-US" b="1" dirty="0" err="1"/>
              <a:t>organisations</a:t>
            </a:r>
            <a:r>
              <a:rPr lang="en-US" b="1" dirty="0"/>
              <a:t> </a:t>
            </a:r>
            <a:r>
              <a:rPr lang="en-US" dirty="0"/>
              <a:t>can support CCSI-driven circular transitions at local level. </a:t>
            </a:r>
          </a:p>
          <a:p>
            <a:r>
              <a:rPr lang="en-US" dirty="0"/>
              <a:t>These </a:t>
            </a:r>
            <a:r>
              <a:rPr lang="en-US" dirty="0" err="1"/>
              <a:t>organisations</a:t>
            </a:r>
            <a:r>
              <a:rPr lang="en-US" dirty="0"/>
              <a:t>, which include incubators and economic development agencies, are the practical implementers of </a:t>
            </a:r>
            <a:r>
              <a:rPr lang="en-US" dirty="0" err="1"/>
              <a:t>programmes</a:t>
            </a:r>
            <a:r>
              <a:rPr lang="en-US" dirty="0"/>
              <a:t> and measures that may assist creative and cultural entrepreneurs and companies in creating circular business models. </a:t>
            </a:r>
          </a:p>
          <a:p>
            <a:r>
              <a:rPr lang="en-US" dirty="0"/>
              <a:t>Business support organization may directly work with creative and cultural actors as receivers of support and participants in support </a:t>
            </a:r>
            <a:r>
              <a:rPr lang="en-US" dirty="0" err="1"/>
              <a:t>programmes</a:t>
            </a:r>
            <a:r>
              <a:rPr lang="en-US" dirty="0"/>
              <a:t>, but they can also tap into their expertise by including them in advisory roles for the development of holistic </a:t>
            </a:r>
            <a:r>
              <a:rPr lang="en-US" dirty="0" err="1"/>
              <a:t>programmes</a:t>
            </a:r>
            <a:r>
              <a:rPr lang="en-US" dirty="0"/>
              <a:t> and measures. </a:t>
            </a:r>
          </a:p>
          <a:p>
            <a:endParaRPr lang="en-US" dirty="0"/>
          </a:p>
        </p:txBody>
      </p:sp>
      <p:pic>
        <p:nvPicPr>
          <p:cNvPr id="4" name="Graphic 3" descr="Board Of Directors with solid fill">
            <a:extLst>
              <a:ext uri="{FF2B5EF4-FFF2-40B4-BE49-F238E27FC236}">
                <a16:creationId xmlns:a16="http://schemas.microsoft.com/office/drawing/2014/main" id="{BAC66D5C-34D9-087F-AC4B-B01E89213C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94758" y="5557902"/>
            <a:ext cx="914400" cy="914400"/>
          </a:xfrm>
          <a:prstGeom prst="rect">
            <a:avLst/>
          </a:prstGeom>
        </p:spPr>
      </p:pic>
    </p:spTree>
    <p:extLst>
      <p:ext uri="{BB962C8B-B14F-4D97-AF65-F5344CB8AC3E}">
        <p14:creationId xmlns:p14="http://schemas.microsoft.com/office/powerpoint/2010/main" val="1055359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4247E0-3EBD-9860-B68E-273E0369F51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D70FC-BEB9-F043-AC01-5850F871404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Why NGOs? </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6F3B1FD8-99D0-58F2-DFBE-F5F843B069C6}"/>
              </a:ext>
            </a:extLst>
          </p:cNvPr>
          <p:cNvSpPr>
            <a:spLocks noGrp="1"/>
          </p:cNvSpPr>
          <p:nvPr>
            <p:ph type="body" sz="quarter" idx="27"/>
          </p:nvPr>
        </p:nvSpPr>
        <p:spPr>
          <a:xfrm>
            <a:off x="838200" y="1929384"/>
            <a:ext cx="10515600" cy="4251960"/>
          </a:xfrm>
        </p:spPr>
        <p:txBody>
          <a:bodyPr vert="horz" lIns="91440" tIns="45720" rIns="91440" bIns="45720" rtlCol="0">
            <a:normAutofit/>
          </a:bodyPr>
          <a:lstStyle/>
          <a:p>
            <a:r>
              <a:rPr lang="en-US" dirty="0"/>
              <a:t>Local </a:t>
            </a:r>
            <a:r>
              <a:rPr lang="en-US" b="1" dirty="0"/>
              <a:t>NGOs </a:t>
            </a:r>
            <a:r>
              <a:rPr lang="en-US" dirty="0"/>
              <a:t>and community initiatives dealing with CCSI and circular economy are important actors for CCSI-driven circular transition at local level.</a:t>
            </a:r>
          </a:p>
          <a:p>
            <a:r>
              <a:rPr lang="en-US" dirty="0"/>
              <a:t>Working with creatives on initiatives that promote circular lifestyles can foster highly innovative and engaging approaches of education and promotion of sustainable change amongst citizens.</a:t>
            </a:r>
          </a:p>
        </p:txBody>
      </p:sp>
      <p:sp>
        <p:nvSpPr>
          <p:cNvPr id="3" name="Rectangle 2" descr="Users">
            <a:extLst>
              <a:ext uri="{FF2B5EF4-FFF2-40B4-BE49-F238E27FC236}">
                <a16:creationId xmlns:a16="http://schemas.microsoft.com/office/drawing/2014/main" id="{4856CD7E-9803-7A18-52B7-25D894A8AA97}"/>
              </a:ext>
            </a:extLst>
          </p:cNvPr>
          <p:cNvSpPr/>
          <p:nvPr/>
        </p:nvSpPr>
        <p:spPr>
          <a:xfrm>
            <a:off x="10103064" y="5592659"/>
            <a:ext cx="974130" cy="920790"/>
          </a:xfrm>
          <a:prstGeom prst="rect">
            <a:avLst/>
          </a:prstGeom>
          <a:blipFill rotWithShape="1">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150"/>
          </a:p>
        </p:txBody>
      </p:sp>
    </p:spTree>
    <p:extLst>
      <p:ext uri="{BB962C8B-B14F-4D97-AF65-F5344CB8AC3E}">
        <p14:creationId xmlns:p14="http://schemas.microsoft.com/office/powerpoint/2010/main" val="125418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4247E0-3EBD-9860-B68E-273E0369F51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D70FC-BEB9-F043-AC01-5850F871404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kern="1200">
                <a:solidFill>
                  <a:schemeClr val="tx1"/>
                </a:solidFill>
                <a:latin typeface="+mj-lt"/>
                <a:ea typeface="+mj-ea"/>
                <a:cs typeface="+mj-cs"/>
              </a:rPr>
              <a:t>Why regional, national &amp; transnational network organisations? </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6F3B1FD8-99D0-58F2-DFBE-F5F843B069C6}"/>
              </a:ext>
            </a:extLst>
          </p:cNvPr>
          <p:cNvSpPr>
            <a:spLocks noGrp="1"/>
          </p:cNvSpPr>
          <p:nvPr>
            <p:ph type="body" sz="quarter" idx="27"/>
          </p:nvPr>
        </p:nvSpPr>
        <p:spPr>
          <a:xfrm>
            <a:off x="838200" y="1929384"/>
            <a:ext cx="10515600" cy="4251960"/>
          </a:xfrm>
        </p:spPr>
        <p:txBody>
          <a:bodyPr vert="horz" lIns="91440" tIns="45720" rIns="91440" bIns="45720" rtlCol="0">
            <a:normAutofit/>
          </a:bodyPr>
          <a:lstStyle/>
          <a:p>
            <a:r>
              <a:rPr lang="en-US" dirty="0"/>
              <a:t>Various </a:t>
            </a:r>
            <a:r>
              <a:rPr lang="en-US" b="1" dirty="0"/>
              <a:t>regional, national and transnational network </a:t>
            </a:r>
            <a:r>
              <a:rPr lang="en-US" b="1" dirty="0" err="1"/>
              <a:t>organisations</a:t>
            </a:r>
            <a:r>
              <a:rPr lang="en-US" b="1" dirty="0"/>
              <a:t> </a:t>
            </a:r>
            <a:r>
              <a:rPr lang="en-US" dirty="0"/>
              <a:t>can support initiatives that include creative and cultural actors in circular economy initiatives. They can provide guidance and advice to relevant local stakeholders, help make necessary connections amongst parties and do political lobbying.</a:t>
            </a:r>
          </a:p>
          <a:p>
            <a:r>
              <a:rPr lang="en-US" dirty="0"/>
              <a:t>By doing this, they can </a:t>
            </a:r>
            <a:r>
              <a:rPr lang="en-US" dirty="0" err="1"/>
              <a:t>maximise</a:t>
            </a:r>
            <a:r>
              <a:rPr lang="en-US" dirty="0"/>
              <a:t> the reach and impact of CCSI-led local circular economy initiatives. </a:t>
            </a:r>
          </a:p>
        </p:txBody>
      </p:sp>
      <p:pic>
        <p:nvPicPr>
          <p:cNvPr id="5" name="Graphic 4" descr="Connections with solid fill">
            <a:extLst>
              <a:ext uri="{FF2B5EF4-FFF2-40B4-BE49-F238E27FC236}">
                <a16:creationId xmlns:a16="http://schemas.microsoft.com/office/drawing/2014/main" id="{49E367D9-8872-628D-A35B-5BE1E982E4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74968" y="5557901"/>
            <a:ext cx="914400" cy="914400"/>
          </a:xfrm>
          <a:prstGeom prst="rect">
            <a:avLst/>
          </a:prstGeom>
        </p:spPr>
      </p:pic>
    </p:spTree>
    <p:extLst>
      <p:ext uri="{BB962C8B-B14F-4D97-AF65-F5344CB8AC3E}">
        <p14:creationId xmlns:p14="http://schemas.microsoft.com/office/powerpoint/2010/main" val="1810790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4247E0-3EBD-9860-B68E-273E0369F51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D70FC-BEB9-F043-AC01-5850F871404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Why national public authorities? </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6F3B1FD8-99D0-58F2-DFBE-F5F843B069C6}"/>
              </a:ext>
            </a:extLst>
          </p:cNvPr>
          <p:cNvSpPr>
            <a:spLocks noGrp="1"/>
          </p:cNvSpPr>
          <p:nvPr>
            <p:ph type="body" sz="quarter" idx="27"/>
          </p:nvPr>
        </p:nvSpPr>
        <p:spPr>
          <a:xfrm>
            <a:off x="838200" y="1929384"/>
            <a:ext cx="10515600" cy="4251960"/>
          </a:xfrm>
        </p:spPr>
        <p:txBody>
          <a:bodyPr vert="horz" lIns="91440" tIns="45720" rIns="91440" bIns="45720" rtlCol="0">
            <a:normAutofit/>
          </a:bodyPr>
          <a:lstStyle/>
          <a:p>
            <a:r>
              <a:rPr lang="en-US" b="1" dirty="0"/>
              <a:t>National ministries and agencies </a:t>
            </a:r>
            <a:r>
              <a:rPr lang="en-US" dirty="0"/>
              <a:t>are important enablers and supporters for CCSI-driven circular transition at local level. </a:t>
            </a:r>
          </a:p>
          <a:p>
            <a:r>
              <a:rPr lang="en-US" dirty="0"/>
              <a:t>They can stipulate local actions with legislation and regulations, supporting their implementation with funding schemes or change legal and regulatory frameworks that hinder the transition to a circular economy.</a:t>
            </a:r>
          </a:p>
          <a:p>
            <a:pPr indent="-228600">
              <a:buFont typeface="Arial" panose="020B0604020202020204" pitchFamily="34" charset="0"/>
              <a:buChar char="•"/>
            </a:pPr>
            <a:endParaRPr lang="en-US" dirty="0"/>
          </a:p>
        </p:txBody>
      </p:sp>
      <p:pic>
        <p:nvPicPr>
          <p:cNvPr id="5" name="Graphic 4" descr="Bank with solid fill">
            <a:extLst>
              <a:ext uri="{FF2B5EF4-FFF2-40B4-BE49-F238E27FC236}">
                <a16:creationId xmlns:a16="http://schemas.microsoft.com/office/drawing/2014/main" id="{84ED0849-0657-55C0-4D6C-84E1E61BDC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31115" y="5529827"/>
            <a:ext cx="906379" cy="906379"/>
          </a:xfrm>
          <a:prstGeom prst="rect">
            <a:avLst/>
          </a:prstGeom>
        </p:spPr>
      </p:pic>
    </p:spTree>
    <p:extLst>
      <p:ext uri="{BB962C8B-B14F-4D97-AF65-F5344CB8AC3E}">
        <p14:creationId xmlns:p14="http://schemas.microsoft.com/office/powerpoint/2010/main" val="2048314438"/>
      </p:ext>
    </p:extLst>
  </p:cSld>
  <p:clrMapOvr>
    <a:masterClrMapping/>
  </p:clrMapOvr>
</p:sld>
</file>

<file path=ppt/theme/theme1.xml><?xml version="1.0" encoding="utf-8"?>
<a:theme xmlns:a="http://schemas.openxmlformats.org/drawingml/2006/main" name="1_Office">
  <a:themeElements>
    <a:clrScheme name="Custom 4">
      <a:dk1>
        <a:srgbClr val="4B4B4D"/>
      </a:dk1>
      <a:lt1>
        <a:srgbClr val="FFFFFF"/>
      </a:lt1>
      <a:dk2>
        <a:srgbClr val="004E84"/>
      </a:dk2>
      <a:lt2>
        <a:srgbClr val="FFFFFF"/>
      </a:lt2>
      <a:accent1>
        <a:srgbClr val="6B9BC2"/>
      </a:accent1>
      <a:accent2>
        <a:srgbClr val="376D49"/>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ctr">
        <a:spAutoFit/>
      </a:bodyPr>
      <a:lstStyle>
        <a:defPPr>
          <a:defRPr sz="4000" b="1" dirty="0" err="1">
            <a:solidFill>
              <a:srgbClr val="004E84"/>
            </a:solidFill>
          </a:defRPr>
        </a:defPPr>
      </a:lstStyle>
    </a:txDef>
  </a:objectDefaults>
  <a:extraClrSchemeLst/>
  <a:custClrLst>
    <a:custClr name="Deep Blue">
      <a:srgbClr val="004E84"/>
    </a:custClr>
    <a:custClr name="Bright Blue">
      <a:srgbClr val="007BB2"/>
    </a:custClr>
    <a:custClr name="Green">
      <a:srgbClr val="8AB419"/>
    </a:custClr>
    <a:custClr name="Warm Black">
      <a:srgbClr val="4B4B4B"/>
    </a:custClr>
    <a:custClr name="NO USE">
      <a:srgbClr val="F5FF00"/>
    </a:custClr>
    <a:custClr name="Deep Blue 57">
      <a:srgbClr val="7B8EB3"/>
    </a:custClr>
    <a:custClr name="Deep Blue 12">
      <a:srgbClr val="E4E5EE"/>
    </a:custClr>
    <a:custClr name="Bright Blue 57">
      <a:srgbClr val="89AFD1"/>
    </a:custClr>
    <a:custClr name="Bright Blue 12">
      <a:srgbClr val="E8EEF5"/>
    </a:custClr>
    <a:custClr name="Green 57">
      <a:srgbClr val="C1D488"/>
    </a:custClr>
    <a:custClr name="Green 12">
      <a:srgbClr val="F3F6E7"/>
    </a:custClr>
    <a:custClr name="NO USE">
      <a:srgbClr val="F5FF00"/>
    </a:custClr>
    <a:custClr name="Priority 1">
      <a:srgbClr val="CF9519"/>
    </a:custClr>
    <a:custClr name="Priority 2">
      <a:srgbClr val="5D7997"/>
    </a:custClr>
    <a:custClr name="Priority 3">
      <a:srgbClr val="5C8064"/>
    </a:custClr>
    <a:custClr name="Priority 4">
      <a:srgbClr val="8C8282"/>
    </a:custClr>
    <a:custClr name="NO USE">
      <a:srgbClr val="F5FF00"/>
    </a:custClr>
    <a:custClr name="ADD ON 1">
      <a:srgbClr val="6B9BC2"/>
    </a:custClr>
    <a:custClr name="ADD ON 2">
      <a:srgbClr val="A1A970"/>
    </a:custClr>
    <a:custClr name="ADD ON 3">
      <a:srgbClr val="CF8787"/>
    </a:custClr>
    <a:custClr name="ADD ON 4">
      <a:srgbClr val="FED440"/>
    </a:custClr>
    <a:custClr name="ADD ON 5">
      <a:srgbClr val="8E8C8C"/>
    </a:custClr>
    <a:custClr name="ADD ON 6">
      <a:srgbClr val="64AE53"/>
    </a:custClr>
    <a:custClr name="ADD ON 7">
      <a:srgbClr val="C86B35"/>
    </a:custClr>
    <a:custClr name="ADD ON 8">
      <a:srgbClr val="B134D8"/>
    </a:custClr>
    <a:custClr name="ADD ON 9">
      <a:srgbClr val="574C4C"/>
    </a:custClr>
    <a:custClr name="ADD ON 10">
      <a:srgbClr val="D62E3F"/>
    </a:custClr>
    <a:custClr name="ADD ON 11">
      <a:srgbClr val="C79F37"/>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Custom 5">
      <a:dk1>
        <a:srgbClr val="4B4B4D"/>
      </a:dk1>
      <a:lt1>
        <a:srgbClr val="FFFFFF"/>
      </a:lt1>
      <a:dk2>
        <a:srgbClr val="004E84"/>
      </a:dk2>
      <a:lt2>
        <a:srgbClr val="FFFFFF"/>
      </a:lt2>
      <a:accent1>
        <a:srgbClr val="6B9BC2"/>
      </a:accent1>
      <a:accent2>
        <a:srgbClr val="376D49"/>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ctr">
        <a:spAutoFit/>
      </a:bodyPr>
      <a:lstStyle>
        <a:defPPr>
          <a:defRPr sz="4000" b="1" dirty="0" err="1">
            <a:solidFill>
              <a:srgbClr val="004E84"/>
            </a:solidFill>
          </a:defRPr>
        </a:defPPr>
      </a:lstStyle>
    </a:txDef>
  </a:objectDefaults>
  <a:extraClrSchemeLst/>
  <a:custClrLst>
    <a:custClr name="Deep Blue">
      <a:srgbClr val="004E84"/>
    </a:custClr>
    <a:custClr name="Bright Blue">
      <a:srgbClr val="007BB2"/>
    </a:custClr>
    <a:custClr name="Green">
      <a:srgbClr val="8AB419"/>
    </a:custClr>
    <a:custClr name="Warm Black">
      <a:srgbClr val="4B4B4B"/>
    </a:custClr>
    <a:custClr name="NO USE">
      <a:srgbClr val="F5FF00"/>
    </a:custClr>
    <a:custClr name="Deep Blue 57">
      <a:srgbClr val="7B8EB3"/>
    </a:custClr>
    <a:custClr name="Deep Blue 12">
      <a:srgbClr val="E4E5EE"/>
    </a:custClr>
    <a:custClr name="Bright Blue 57">
      <a:srgbClr val="89AFD1"/>
    </a:custClr>
    <a:custClr name="Bright Blue 12">
      <a:srgbClr val="E8EEF5"/>
    </a:custClr>
    <a:custClr name="Green 57">
      <a:srgbClr val="C1D488"/>
    </a:custClr>
    <a:custClr name="Green 12">
      <a:srgbClr val="F3F6E7"/>
    </a:custClr>
    <a:custClr name="NO USE">
      <a:srgbClr val="F5FF00"/>
    </a:custClr>
    <a:custClr name="Priority 1">
      <a:srgbClr val="CF9519"/>
    </a:custClr>
    <a:custClr name="Priority 2">
      <a:srgbClr val="5D7997"/>
    </a:custClr>
    <a:custClr name="Priority 3">
      <a:srgbClr val="5C8064"/>
    </a:custClr>
    <a:custClr name="Priority 4">
      <a:srgbClr val="8C8282"/>
    </a:custClr>
    <a:custClr name="NO USE">
      <a:srgbClr val="F5FF00"/>
    </a:custClr>
    <a:custClr name="ADD ON 1">
      <a:srgbClr val="6B9BC2"/>
    </a:custClr>
    <a:custClr name="ADD ON 2">
      <a:srgbClr val="A1A970"/>
    </a:custClr>
    <a:custClr name="ADD ON 3">
      <a:srgbClr val="CF8787"/>
    </a:custClr>
    <a:custClr name="ADD ON 4">
      <a:srgbClr val="FED440"/>
    </a:custClr>
    <a:custClr name="ADD ON 5">
      <a:srgbClr val="8E8C8C"/>
    </a:custClr>
    <a:custClr name="ADD ON 6">
      <a:srgbClr val="64AE53"/>
    </a:custClr>
    <a:custClr name="ADD ON 7">
      <a:srgbClr val="C86B35"/>
    </a:custClr>
    <a:custClr name="ADD ON 8">
      <a:srgbClr val="B134D8"/>
    </a:custClr>
    <a:custClr name="ADD ON 9">
      <a:srgbClr val="574C4C"/>
    </a:custClr>
    <a:custClr name="ADD ON 10">
      <a:srgbClr val="D62E3F"/>
    </a:custClr>
    <a:custClr name="ADD ON 11">
      <a:srgbClr val="C79F3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235F3ED2A35A14B97EDA31D2F40FCDE" ma:contentTypeVersion="17" ma:contentTypeDescription="Opret et nyt dokument." ma:contentTypeScope="" ma:versionID="441808292876bf227d63e670a643b94f">
  <xsd:schema xmlns:xsd="http://www.w3.org/2001/XMLSchema" xmlns:xs="http://www.w3.org/2001/XMLSchema" xmlns:p="http://schemas.microsoft.com/office/2006/metadata/properties" xmlns:ns2="2da55616-98f7-4513-b19b-6d69cbfa76a0" xmlns:ns3="34b97227-3fb5-4747-8a33-c975607737d7" targetNamespace="http://schemas.microsoft.com/office/2006/metadata/properties" ma:root="true" ma:fieldsID="db893b90d35917e0435c7e5a782e6a75" ns2:_="" ns3:_="">
    <xsd:import namespace="2da55616-98f7-4513-b19b-6d69cbfa76a0"/>
    <xsd:import namespace="34b97227-3fb5-4747-8a33-c975607737d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a55616-98f7-4513-b19b-6d69cbfa76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65c97f61-c6bf-4175-83c8-8c6cdd8d609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b97227-3fb5-4747-8a33-c975607737d7"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element name="TaxCatchAll" ma:index="15" nillable="true" ma:displayName="Taxonomy Catch All Column" ma:hidden="true" ma:list="{476905e3-3448-4630-acbc-f4aace56b0d0}" ma:internalName="TaxCatchAll" ma:showField="CatchAllData" ma:web="34b97227-3fb5-4747-8a33-c97560773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a55616-98f7-4513-b19b-6d69cbfa76a0">
      <Terms xmlns="http://schemas.microsoft.com/office/infopath/2007/PartnerControls"/>
    </lcf76f155ced4ddcb4097134ff3c332f>
    <TaxCatchAll xmlns="34b97227-3fb5-4747-8a33-c975607737d7" xsi:nil="true"/>
  </documentManagement>
</p:properties>
</file>

<file path=customXml/itemProps1.xml><?xml version="1.0" encoding="utf-8"?>
<ds:datastoreItem xmlns:ds="http://schemas.openxmlformats.org/officeDocument/2006/customXml" ds:itemID="{E20BFAC0-FBAD-438F-9C7B-F28E5E3AF9B0}">
  <ds:schemaRefs>
    <ds:schemaRef ds:uri="http://schemas.microsoft.com/sharepoint/v3/contenttype/forms"/>
  </ds:schemaRefs>
</ds:datastoreItem>
</file>

<file path=customXml/itemProps2.xml><?xml version="1.0" encoding="utf-8"?>
<ds:datastoreItem xmlns:ds="http://schemas.openxmlformats.org/officeDocument/2006/customXml" ds:itemID="{BA00557B-3A44-418E-A567-0E7F9A4103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a55616-98f7-4513-b19b-6d69cbfa76a0"/>
    <ds:schemaRef ds:uri="34b97227-3fb5-4747-8a33-c97560773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8006C7-1478-4DCE-B027-D2D48F122B54}">
  <ds:schemaRefs>
    <ds:schemaRef ds:uri="http://purl.org/dc/elements/1.1/"/>
    <ds:schemaRef ds:uri="34b97227-3fb5-4747-8a33-c975607737d7"/>
    <ds:schemaRef ds:uri="http://purl.org/dc/terms/"/>
    <ds:schemaRef ds:uri="2da55616-98f7-4513-b19b-6d69cbfa76a0"/>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67</TotalTime>
  <Words>711</Words>
  <Application>Microsoft Office PowerPoint</Application>
  <PresentationFormat>Widescreen</PresentationFormat>
  <Paragraphs>48</Paragraphs>
  <Slides>9</Slides>
  <Notes>8</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1_Office</vt:lpstr>
      <vt:lpstr>Office</vt:lpstr>
      <vt:lpstr>INSTRUCTIONS for this presentation</vt:lpstr>
      <vt:lpstr>PowerPoint Presentation</vt:lpstr>
      <vt:lpstr>Involving creative and cultural actors into the transition from a linear to a circular economy requires the efforts of diverse stakeholders.</vt:lpstr>
      <vt:lpstr>Key stakeholders</vt:lpstr>
      <vt:lpstr>Why municipalities? </vt:lpstr>
      <vt:lpstr>Why Business support organisations? </vt:lpstr>
      <vt:lpstr>Why NGOs? </vt:lpstr>
      <vt:lpstr>Why regional, national &amp; transnational network organisations? </vt:lpstr>
      <vt:lpstr>Why national public authorities?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this presentation</dc:title>
  <dc:creator>Indra  Levite</dc:creator>
  <cp:lastModifiedBy>Indra  Levite</cp:lastModifiedBy>
  <cp:revision>8</cp:revision>
  <dcterms:created xsi:type="dcterms:W3CDTF">2024-08-06T11:23:01Z</dcterms:created>
  <dcterms:modified xsi:type="dcterms:W3CDTF">2025-03-29T17:07:23Z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0x0101003235F3ED2A35A14B97EDA31D2F40FCDE</vt:lpwstr>
  </property>
  <property fmtid="{D5CDD505-2E9C-101B-9397-08002B2CF9AE}" pid="3" name="MediaServiceImageTags">
    <vt:lpwstr/>
  </property>
</Properties>
</file>