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Arimo Bold" panose="020B0604020202020204" charset="0"/>
      <p:regular r:id="rId12"/>
    </p:embeddedFont>
    <p:embeddedFont>
      <p:font typeface="Manrope" panose="020B0604020202020204" charset="0"/>
      <p:regular r:id="rId13"/>
    </p:embeddedFont>
    <p:embeddedFont>
      <p:font typeface="Manrope Bold" panose="020B0604020202020204" charset="0"/>
      <p:regular r:id="rId14"/>
    </p:embeddedFont>
    <p:embeddedFont>
      <p:font typeface="Manrope Medium"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1" d="100"/>
          <a:sy n="41" d="100"/>
        </p:scale>
        <p:origin x="2454" y="10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local transition to circular economy is a common need across the entire Baltic Sea region, and the involvement of creative and cultural actors is a common opportunity that is not more widely and strategically utilized so far. </a:t>
            </a:r>
          </a:p>
          <a:p>
            <a:endParaRPr lang="en-US"/>
          </a:p>
          <a:p>
            <a:r>
              <a:rPr lang="en-US"/>
              <a:t>Joining forces and tackling the issue through cooperation of a variety of stakeholders can enable a successful and wide reaching impact of circular solutions that are developed with the involvement of creative actors. </a:t>
            </a:r>
          </a:p>
          <a:p>
            <a:endParaRPr lang="en-US"/>
          </a:p>
          <a:p>
            <a:r>
              <a:rPr lang="en-US"/>
              <a:t>So who needs to be involved in creating an environment in which creatives can support the circular transition? </a:t>
            </a:r>
          </a:p>
          <a:p>
            <a:endParaRPr lang="en-US"/>
          </a:p>
          <a:p>
            <a:endParaRPr lang="en-US"/>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Who are the organisations that can help bridge the gap between creative and cultural actors and the circular economy? </a:t>
            </a:r>
          </a:p>
          <a:p>
            <a:endParaRPr lang="en-US"/>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interreg-baltic.eu/project/ccc/"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png"/><Relationship Id="rId12"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5.png"/><Relationship Id="rId1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7.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CE78"/>
        </a:solidFill>
        <a:effectLst/>
      </p:bgPr>
    </p:bg>
    <p:spTree>
      <p:nvGrpSpPr>
        <p:cNvPr id="1" name=""/>
        <p:cNvGrpSpPr/>
        <p:nvPr/>
      </p:nvGrpSpPr>
      <p:grpSpPr>
        <a:xfrm>
          <a:off x="0" y="0"/>
          <a:ext cx="0" cy="0"/>
          <a:chOff x="0" y="0"/>
          <a:chExt cx="0" cy="0"/>
        </a:xfrm>
      </p:grpSpPr>
      <p:sp>
        <p:nvSpPr>
          <p:cNvPr id="2" name="TextBox 2"/>
          <p:cNvSpPr txBox="1"/>
          <p:nvPr/>
        </p:nvSpPr>
        <p:spPr>
          <a:xfrm>
            <a:off x="1006278" y="3626286"/>
            <a:ext cx="16253022" cy="5929630"/>
          </a:xfrm>
          <a:prstGeom prst="rect">
            <a:avLst/>
          </a:prstGeom>
        </p:spPr>
        <p:txBody>
          <a:bodyPr lIns="0" tIns="0" rIns="0" bIns="0" rtlCol="0" anchor="t">
            <a:spAutoFit/>
          </a:bodyPr>
          <a:lstStyle/>
          <a:p>
            <a:pPr algn="l">
              <a:lnSpc>
                <a:spcPts val="3919"/>
              </a:lnSpc>
            </a:pPr>
            <a:r>
              <a:rPr lang="en-US" sz="2799" b="1" dirty="0">
                <a:solidFill>
                  <a:srgbClr val="162328"/>
                </a:solidFill>
                <a:latin typeface="Manrope" panose="020B0604020202020204" charset="0"/>
                <a:ea typeface="Manrope Medium"/>
                <a:cs typeface="Manrope Medium"/>
                <a:sym typeface="Manrope Medium"/>
              </a:rPr>
              <a:t>This template can be used for workshops, meetings with your co-creation arena and other stakeholders. It can help to explain the CCC project. While the slides include the most important message, additional info and talking points can be found in some of the slides' notes sections. </a:t>
            </a:r>
          </a:p>
          <a:p>
            <a:pPr algn="l">
              <a:lnSpc>
                <a:spcPts val="3919"/>
              </a:lnSpc>
            </a:pPr>
            <a:endParaRPr lang="en-US" sz="2799" b="1" dirty="0">
              <a:solidFill>
                <a:srgbClr val="162328"/>
              </a:solidFill>
              <a:latin typeface="Manrope" panose="020B0604020202020204" charset="0"/>
              <a:ea typeface="Manrope Medium"/>
              <a:cs typeface="Manrope Medium"/>
              <a:sym typeface="Manrope Medium"/>
            </a:endParaRPr>
          </a:p>
          <a:p>
            <a:pPr algn="l">
              <a:lnSpc>
                <a:spcPts val="3919"/>
              </a:lnSpc>
            </a:pPr>
            <a:r>
              <a:rPr lang="en-US" sz="2799" b="1" dirty="0">
                <a:solidFill>
                  <a:srgbClr val="162328"/>
                </a:solidFill>
                <a:latin typeface="Manrope" panose="020B0604020202020204" charset="0"/>
                <a:ea typeface="Manrope Medium"/>
                <a:cs typeface="Manrope Medium"/>
                <a:sym typeface="Manrope Medium"/>
              </a:rPr>
              <a:t>The template aims to be versatile and flexible, allowing you to choose the slides you need for your purpose. It is in English, but you are welcome to translate it in your own language. </a:t>
            </a:r>
          </a:p>
          <a:p>
            <a:pPr algn="l">
              <a:lnSpc>
                <a:spcPts val="3919"/>
              </a:lnSpc>
            </a:pPr>
            <a:endParaRPr lang="en-US" sz="2799" b="1" dirty="0">
              <a:solidFill>
                <a:srgbClr val="162328"/>
              </a:solidFill>
              <a:latin typeface="Manrope" panose="020B0604020202020204" charset="0"/>
              <a:ea typeface="Manrope Medium"/>
              <a:cs typeface="Manrope Medium"/>
              <a:sym typeface="Manrope Medium"/>
            </a:endParaRPr>
          </a:p>
          <a:p>
            <a:pPr algn="l">
              <a:lnSpc>
                <a:spcPts val="3919"/>
              </a:lnSpc>
            </a:pPr>
            <a:r>
              <a:rPr lang="en-US" sz="2799" b="1" dirty="0">
                <a:solidFill>
                  <a:srgbClr val="162328"/>
                </a:solidFill>
                <a:latin typeface="Manrope" panose="020B0604020202020204" charset="0"/>
                <a:ea typeface="Manrope Medium"/>
                <a:cs typeface="Manrope Medium"/>
                <a:sym typeface="Manrope Medium"/>
              </a:rPr>
              <a:t>!!!</a:t>
            </a:r>
            <a:r>
              <a:rPr lang="en-US" sz="2799" b="1" dirty="0">
                <a:solidFill>
                  <a:srgbClr val="162328"/>
                </a:solidFill>
                <a:latin typeface="Manrope" panose="020B0604020202020204" charset="0"/>
                <a:ea typeface="Manrope Bold"/>
                <a:cs typeface="Manrope Bold"/>
                <a:sym typeface="Manrope Bold"/>
              </a:rPr>
              <a:t> Please download a copy of this presentation for your purposes and do not edit the original.</a:t>
            </a:r>
          </a:p>
          <a:p>
            <a:pPr algn="l">
              <a:lnSpc>
                <a:spcPts val="3919"/>
              </a:lnSpc>
            </a:pPr>
            <a:endParaRPr lang="en-US" sz="2799" b="1" dirty="0">
              <a:solidFill>
                <a:srgbClr val="162328"/>
              </a:solidFill>
              <a:latin typeface="Manrope" panose="020B0604020202020204" charset="0"/>
              <a:ea typeface="Manrope Bold"/>
              <a:cs typeface="Manrope Bold"/>
              <a:sym typeface="Manrope Bold"/>
            </a:endParaRPr>
          </a:p>
          <a:p>
            <a:pPr marL="0" lvl="0" indent="0" algn="l">
              <a:lnSpc>
                <a:spcPts val="3919"/>
              </a:lnSpc>
            </a:pPr>
            <a:r>
              <a:rPr lang="en-US" sz="2799" b="1" dirty="0">
                <a:solidFill>
                  <a:srgbClr val="162328"/>
                </a:solidFill>
                <a:latin typeface="Manrope" panose="020B0604020202020204" charset="0"/>
                <a:ea typeface="Manrope Medium"/>
                <a:cs typeface="Manrope Medium"/>
                <a:sym typeface="Manrope Medium"/>
              </a:rPr>
              <a:t>The template can be edited and a</a:t>
            </a:r>
            <a:r>
              <a:rPr lang="lv-LV" sz="2799" b="1" dirty="0">
                <a:solidFill>
                  <a:srgbClr val="162328"/>
                </a:solidFill>
                <a:latin typeface="Manrope" panose="020B0604020202020204" charset="0"/>
                <a:ea typeface="Manrope Medium"/>
                <a:cs typeface="Manrope Medium"/>
                <a:sym typeface="Manrope Medium"/>
              </a:rPr>
              <a:t>d</a:t>
            </a:r>
            <a:r>
              <a:rPr lang="en-US" sz="2799" b="1" dirty="0" err="1">
                <a:solidFill>
                  <a:srgbClr val="162328"/>
                </a:solidFill>
                <a:latin typeface="Manrope" panose="020B0604020202020204" charset="0"/>
                <a:ea typeface="Manrope Medium"/>
                <a:cs typeface="Manrope Medium"/>
                <a:sym typeface="Manrope Medium"/>
              </a:rPr>
              <a:t>justed</a:t>
            </a:r>
            <a:r>
              <a:rPr lang="en-US" sz="2799" b="1" dirty="0">
                <a:solidFill>
                  <a:srgbClr val="162328"/>
                </a:solidFill>
                <a:latin typeface="Manrope" panose="020B0604020202020204" charset="0"/>
                <a:ea typeface="Manrope Medium"/>
                <a:cs typeface="Manrope Medium"/>
                <a:sym typeface="Manrope Medium"/>
              </a:rPr>
              <a:t> over time, especially if we want to add more slides. If you think something is missing, please use the MS TEAMS Comms deliverables and intl. Dialogue channel to communicate your needs.</a:t>
            </a:r>
          </a:p>
        </p:txBody>
      </p:sp>
      <p:grpSp>
        <p:nvGrpSpPr>
          <p:cNvPr id="3" name="Group 3"/>
          <p:cNvGrpSpPr/>
          <p:nvPr/>
        </p:nvGrpSpPr>
        <p:grpSpPr>
          <a:xfrm>
            <a:off x="-11211" y="0"/>
            <a:ext cx="18288000" cy="3109260"/>
            <a:chOff x="0" y="0"/>
            <a:chExt cx="4816593" cy="818900"/>
          </a:xfrm>
        </p:grpSpPr>
        <p:sp>
          <p:nvSpPr>
            <p:cNvPr id="4" name="Freeform 4"/>
            <p:cNvSpPr/>
            <p:nvPr/>
          </p:nvSpPr>
          <p:spPr>
            <a:xfrm>
              <a:off x="0" y="0"/>
              <a:ext cx="4816592" cy="818900"/>
            </a:xfrm>
            <a:custGeom>
              <a:avLst/>
              <a:gdLst/>
              <a:ahLst/>
              <a:cxnLst/>
              <a:rect l="l" t="t" r="r" b="b"/>
              <a:pathLst>
                <a:path w="4816592" h="818900">
                  <a:moveTo>
                    <a:pt x="0" y="0"/>
                  </a:moveTo>
                  <a:lnTo>
                    <a:pt x="4816592" y="0"/>
                  </a:lnTo>
                  <a:lnTo>
                    <a:pt x="4816592" y="818900"/>
                  </a:lnTo>
                  <a:lnTo>
                    <a:pt x="0" y="818900"/>
                  </a:lnTo>
                  <a:close/>
                </a:path>
              </a:pathLst>
            </a:custGeom>
            <a:solidFill>
              <a:srgbClr val="EEEEEE"/>
            </a:solidFill>
          </p:spPr>
          <p:txBody>
            <a:bodyPr/>
            <a:lstStyle/>
            <a:p>
              <a:endParaRPr lang="en-US"/>
            </a:p>
          </p:txBody>
        </p:sp>
        <p:sp>
          <p:nvSpPr>
            <p:cNvPr id="5" name="TextBox 5"/>
            <p:cNvSpPr txBox="1"/>
            <p:nvPr/>
          </p:nvSpPr>
          <p:spPr>
            <a:xfrm>
              <a:off x="0" y="-38100"/>
              <a:ext cx="4816593" cy="857000"/>
            </a:xfrm>
            <a:prstGeom prst="rect">
              <a:avLst/>
            </a:prstGeom>
          </p:spPr>
          <p:txBody>
            <a:bodyPr lIns="50800" tIns="50800" rIns="50800" bIns="50800" rtlCol="0" anchor="ctr"/>
            <a:lstStyle/>
            <a:p>
              <a:pPr algn="ctr">
                <a:lnSpc>
                  <a:spcPts val="2100"/>
                </a:lnSpc>
              </a:pPr>
              <a:endParaRPr/>
            </a:p>
          </p:txBody>
        </p:sp>
      </p:grpSp>
      <p:sp>
        <p:nvSpPr>
          <p:cNvPr id="6" name="TextBox 6"/>
          <p:cNvSpPr txBox="1"/>
          <p:nvPr/>
        </p:nvSpPr>
        <p:spPr>
          <a:xfrm>
            <a:off x="527551" y="506923"/>
            <a:ext cx="17232898" cy="2095415"/>
          </a:xfrm>
          <a:prstGeom prst="rect">
            <a:avLst/>
          </a:prstGeom>
        </p:spPr>
        <p:txBody>
          <a:bodyPr lIns="0" tIns="0" rIns="0" bIns="0" rtlCol="0" anchor="t">
            <a:spAutoFit/>
          </a:bodyPr>
          <a:lstStyle/>
          <a:p>
            <a:pPr algn="ctr">
              <a:lnSpc>
                <a:spcPts val="8274"/>
              </a:lnSpc>
            </a:pPr>
            <a:r>
              <a:rPr lang="en-US" sz="6895" b="1">
                <a:solidFill>
                  <a:srgbClr val="162328"/>
                </a:solidFill>
                <a:latin typeface="Manrope Bold"/>
                <a:ea typeface="Manrope Bold"/>
                <a:cs typeface="Manrope Bold"/>
                <a:sym typeface="Manrope Bold"/>
              </a:rPr>
              <a:t>INSTRUCTIONS</a:t>
            </a:r>
          </a:p>
          <a:p>
            <a:pPr marL="0" lvl="0" indent="0" algn="ctr">
              <a:lnSpc>
                <a:spcPts val="8274"/>
              </a:lnSpc>
            </a:pPr>
            <a:r>
              <a:rPr lang="en-US" sz="6895" b="1">
                <a:solidFill>
                  <a:srgbClr val="162328"/>
                </a:solidFill>
                <a:latin typeface="Manrope Bold"/>
                <a:ea typeface="Manrope Bold"/>
                <a:cs typeface="Manrope Bold"/>
                <a:sym typeface="Manrope Bold"/>
              </a:rPr>
              <a:t>for this presentation</a:t>
            </a:r>
          </a:p>
        </p:txBody>
      </p:sp>
      <p:sp>
        <p:nvSpPr>
          <p:cNvPr id="7" name="Freeform 7"/>
          <p:cNvSpPr/>
          <p:nvPr/>
        </p:nvSpPr>
        <p:spPr>
          <a:xfrm>
            <a:off x="15772125" y="433619"/>
            <a:ext cx="2099716" cy="2092081"/>
          </a:xfrm>
          <a:custGeom>
            <a:avLst/>
            <a:gdLst/>
            <a:ahLst/>
            <a:cxnLst/>
            <a:rect l="l" t="t" r="r" b="b"/>
            <a:pathLst>
              <a:path w="2099716" h="2092081">
                <a:moveTo>
                  <a:pt x="0" y="0"/>
                </a:moveTo>
                <a:lnTo>
                  <a:pt x="2099716" y="0"/>
                </a:lnTo>
                <a:lnTo>
                  <a:pt x="2099716" y="2092081"/>
                </a:lnTo>
                <a:lnTo>
                  <a:pt x="0" y="20920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5400000">
            <a:off x="420306" y="437437"/>
            <a:ext cx="2099716" cy="2092081"/>
          </a:xfrm>
          <a:custGeom>
            <a:avLst/>
            <a:gdLst/>
            <a:ahLst/>
            <a:cxnLst/>
            <a:rect l="l" t="t" r="r" b="b"/>
            <a:pathLst>
              <a:path w="2099716" h="2092081">
                <a:moveTo>
                  <a:pt x="0" y="0"/>
                </a:moveTo>
                <a:lnTo>
                  <a:pt x="2099716" y="0"/>
                </a:lnTo>
                <a:lnTo>
                  <a:pt x="2099716" y="2092081"/>
                </a:lnTo>
                <a:lnTo>
                  <a:pt x="0" y="20920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BCE78"/>
        </a:solidFill>
        <a:effectLst/>
      </p:bgPr>
    </p:bg>
    <p:spTree>
      <p:nvGrpSpPr>
        <p:cNvPr id="1" name=""/>
        <p:cNvGrpSpPr/>
        <p:nvPr/>
      </p:nvGrpSpPr>
      <p:grpSpPr>
        <a:xfrm>
          <a:off x="0" y="0"/>
          <a:ext cx="0" cy="0"/>
          <a:chOff x="0" y="0"/>
          <a:chExt cx="0" cy="0"/>
        </a:xfrm>
      </p:grpSpPr>
      <p:sp>
        <p:nvSpPr>
          <p:cNvPr id="2" name="Freeform 2"/>
          <p:cNvSpPr/>
          <p:nvPr/>
        </p:nvSpPr>
        <p:spPr>
          <a:xfrm>
            <a:off x="13563339" y="551299"/>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875639" y="2494780"/>
            <a:ext cx="16536722" cy="2171320"/>
          </a:xfrm>
          <a:prstGeom prst="rect">
            <a:avLst/>
          </a:prstGeom>
        </p:spPr>
        <p:txBody>
          <a:bodyPr lIns="0" tIns="0" rIns="0" bIns="0" rtlCol="0" anchor="t">
            <a:spAutoFit/>
          </a:bodyPr>
          <a:lstStyle/>
          <a:p>
            <a:pPr algn="l">
              <a:lnSpc>
                <a:spcPts val="8568"/>
              </a:lnSpc>
            </a:pPr>
            <a:r>
              <a:rPr lang="en-US" sz="7200" b="1" dirty="0">
                <a:solidFill>
                  <a:srgbClr val="3C3C3B"/>
                </a:solidFill>
                <a:latin typeface="Manrope Bold"/>
                <a:ea typeface="Manrope Bold"/>
                <a:cs typeface="Manrope Bold"/>
                <a:sym typeface="Manrope Bold"/>
              </a:rPr>
              <a:t>Roles and responsibilities</a:t>
            </a:r>
          </a:p>
          <a:p>
            <a:pPr marL="0" lvl="0" indent="0" algn="l">
              <a:lnSpc>
                <a:spcPts val="8568"/>
              </a:lnSpc>
            </a:pPr>
            <a:r>
              <a:rPr lang="en-US" sz="7200" b="1" dirty="0">
                <a:solidFill>
                  <a:srgbClr val="3C3C3B"/>
                </a:solidFill>
                <a:latin typeface="Manrope Bold"/>
                <a:ea typeface="Manrope Bold"/>
                <a:cs typeface="Manrope Bold"/>
                <a:sym typeface="Manrope Bold"/>
              </a:rPr>
              <a:t>of CCSI and CE stakeholders</a:t>
            </a:r>
          </a:p>
        </p:txBody>
      </p:sp>
      <p:sp>
        <p:nvSpPr>
          <p:cNvPr id="4" name="Freeform 4"/>
          <p:cNvSpPr/>
          <p:nvPr/>
        </p:nvSpPr>
        <p:spPr>
          <a:xfrm>
            <a:off x="875639" y="8071310"/>
            <a:ext cx="8856994" cy="1186990"/>
          </a:xfrm>
          <a:custGeom>
            <a:avLst/>
            <a:gdLst/>
            <a:ahLst/>
            <a:cxnLst/>
            <a:rect l="l" t="t" r="r" b="b"/>
            <a:pathLst>
              <a:path w="8856994" h="1186990">
                <a:moveTo>
                  <a:pt x="0" y="0"/>
                </a:moveTo>
                <a:lnTo>
                  <a:pt x="8856994" y="0"/>
                </a:lnTo>
                <a:lnTo>
                  <a:pt x="8856994" y="1186990"/>
                </a:lnTo>
                <a:lnTo>
                  <a:pt x="0" y="118699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875639" y="5153025"/>
            <a:ext cx="16536722" cy="1410643"/>
          </a:xfrm>
          <a:prstGeom prst="rect">
            <a:avLst/>
          </a:prstGeom>
        </p:spPr>
        <p:txBody>
          <a:bodyPr lIns="0" tIns="0" rIns="0" bIns="0" rtlCol="0" anchor="t">
            <a:spAutoFit/>
          </a:bodyPr>
          <a:lstStyle/>
          <a:p>
            <a:pPr algn="l">
              <a:lnSpc>
                <a:spcPts val="4046"/>
              </a:lnSpc>
            </a:pPr>
            <a:r>
              <a:rPr lang="en-US" sz="3400" b="1" dirty="0">
                <a:solidFill>
                  <a:srgbClr val="3C3C3B"/>
                </a:solidFill>
                <a:latin typeface="Manrope Medium"/>
                <a:ea typeface="Manrope Medium"/>
                <a:cs typeface="Manrope Medium"/>
                <a:sym typeface="Manrope Medium"/>
              </a:rPr>
              <a:t>Place | Date</a:t>
            </a:r>
          </a:p>
          <a:p>
            <a:pPr algn="l">
              <a:lnSpc>
                <a:spcPts val="4046"/>
              </a:lnSpc>
            </a:pPr>
            <a:r>
              <a:rPr lang="en-US" sz="3400" b="1" dirty="0">
                <a:solidFill>
                  <a:srgbClr val="3C3C3B"/>
                </a:solidFill>
                <a:latin typeface="Manrope Medium"/>
                <a:ea typeface="Manrope Medium"/>
                <a:cs typeface="Manrope Medium"/>
                <a:sym typeface="Manrope Medium"/>
              </a:rPr>
              <a:t>Speaker</a:t>
            </a:r>
          </a:p>
          <a:p>
            <a:pPr marL="0" lvl="0" indent="0" algn="l">
              <a:lnSpc>
                <a:spcPts val="2975"/>
              </a:lnSpc>
            </a:pPr>
            <a:r>
              <a:rPr lang="en-US" sz="2500" b="1" u="sng" dirty="0">
                <a:latin typeface="Manrope Medium"/>
                <a:ea typeface="Manrope Medium"/>
                <a:cs typeface="Manrope Medium"/>
                <a:sym typeface="Manrope Medium"/>
                <a:hlinkClick r:id="rId5" tooltip="https://interreg-baltic.eu/project/ccc/">
                  <a:extLst>
                    <a:ext uri="{A12FA001-AC4F-418D-AE19-62706E023703}">
                      <ahyp:hlinkClr xmlns:ahyp="http://schemas.microsoft.com/office/drawing/2018/hyperlinkcolor" val="tx"/>
                    </a:ext>
                  </a:extLst>
                </a:hlinkClick>
              </a:rPr>
              <a:t>https://interreg-baltic.eu/project/ccc/</a:t>
            </a:r>
          </a:p>
        </p:txBody>
      </p:sp>
      <p:sp>
        <p:nvSpPr>
          <p:cNvPr id="6" name="Freeform 6"/>
          <p:cNvSpPr/>
          <p:nvPr/>
        </p:nvSpPr>
        <p:spPr>
          <a:xfrm>
            <a:off x="13562723" y="7026912"/>
            <a:ext cx="3696577" cy="2231388"/>
          </a:xfrm>
          <a:custGeom>
            <a:avLst/>
            <a:gdLst/>
            <a:ahLst/>
            <a:cxnLst/>
            <a:rect l="l" t="t" r="r" b="b"/>
            <a:pathLst>
              <a:path w="3696577" h="2231388">
                <a:moveTo>
                  <a:pt x="0" y="0"/>
                </a:moveTo>
                <a:lnTo>
                  <a:pt x="3696577" y="0"/>
                </a:lnTo>
                <a:lnTo>
                  <a:pt x="3696577" y="2231388"/>
                </a:lnTo>
                <a:lnTo>
                  <a:pt x="0" y="22313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group of people standing around a table  Description automatically generated"/>
          <p:cNvSpPr/>
          <p:nvPr/>
        </p:nvSpPr>
        <p:spPr>
          <a:xfrm flipH="1">
            <a:off x="0" y="0"/>
            <a:ext cx="8805694" cy="10287000"/>
          </a:xfrm>
          <a:custGeom>
            <a:avLst/>
            <a:gdLst/>
            <a:ahLst/>
            <a:cxnLst/>
            <a:rect l="l" t="t" r="r" b="b"/>
            <a:pathLst>
              <a:path w="8805694" h="12966481">
                <a:moveTo>
                  <a:pt x="8805694" y="0"/>
                </a:moveTo>
                <a:lnTo>
                  <a:pt x="0" y="0"/>
                </a:lnTo>
                <a:lnTo>
                  <a:pt x="0" y="12966481"/>
                </a:lnTo>
                <a:lnTo>
                  <a:pt x="8805694" y="12966481"/>
                </a:lnTo>
                <a:lnTo>
                  <a:pt x="8805694" y="0"/>
                </a:lnTo>
                <a:close/>
              </a:path>
            </a:pathLst>
          </a:custGeom>
          <a:blipFill>
            <a:blip r:embed="rId3"/>
            <a:stretch>
              <a:fillRect t="-26048" b="-2351"/>
            </a:stretch>
          </a:blipFill>
        </p:spPr>
        <p:txBody>
          <a:bodyPr/>
          <a:lstStyle/>
          <a:p>
            <a:endParaRPr lang="en-US"/>
          </a:p>
        </p:txBody>
      </p:sp>
      <p:sp>
        <p:nvSpPr>
          <p:cNvPr id="3" name="Freeform 3"/>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7213123" y="5196681"/>
            <a:ext cx="10046177" cy="4061619"/>
          </a:xfrm>
          <a:prstGeom prst="rect">
            <a:avLst/>
          </a:prstGeom>
        </p:spPr>
        <p:txBody>
          <a:bodyPr lIns="0" tIns="0" rIns="0" bIns="0" rtlCol="0" anchor="t">
            <a:spAutoFit/>
          </a:bodyPr>
          <a:lstStyle/>
          <a:p>
            <a:pPr marL="0" lvl="0" indent="0" algn="ctr">
              <a:lnSpc>
                <a:spcPts val="6414"/>
              </a:lnSpc>
            </a:pPr>
            <a:r>
              <a:rPr lang="en-US" sz="5390" b="1" dirty="0">
                <a:solidFill>
                  <a:srgbClr val="3C3C3B"/>
                </a:solidFill>
                <a:latin typeface="Manrope Bold"/>
                <a:ea typeface="Manrope Bold"/>
                <a:cs typeface="Manrope Bold"/>
                <a:sym typeface="Manrope Bold"/>
              </a:rPr>
              <a:t>Involving creative and cultural actors into the transition from a linear to a circular economy requires the efforts of diverse stakeholders.</a:t>
            </a:r>
          </a:p>
        </p:txBody>
      </p:sp>
      <p:sp>
        <p:nvSpPr>
          <p:cNvPr id="5" name="Freeform 5"/>
          <p:cNvSpPr/>
          <p:nvPr/>
        </p:nvSpPr>
        <p:spPr>
          <a:xfrm>
            <a:off x="14420271" y="551299"/>
            <a:ext cx="3296083" cy="3284098"/>
          </a:xfrm>
          <a:custGeom>
            <a:avLst/>
            <a:gdLst/>
            <a:ahLst/>
            <a:cxnLst/>
            <a:rect l="l" t="t" r="r" b="b"/>
            <a:pathLst>
              <a:path w="3296083" h="3284098">
                <a:moveTo>
                  <a:pt x="0" y="0"/>
                </a:moveTo>
                <a:lnTo>
                  <a:pt x="3296083" y="0"/>
                </a:lnTo>
                <a:lnTo>
                  <a:pt x="3296083" y="3284098"/>
                </a:lnTo>
                <a:lnTo>
                  <a:pt x="0" y="3284098"/>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3885530" y="799125"/>
            <a:ext cx="3373770" cy="2036530"/>
          </a:xfrm>
          <a:custGeom>
            <a:avLst/>
            <a:gdLst/>
            <a:ahLst/>
            <a:cxnLst/>
            <a:rect l="l" t="t" r="r" b="b"/>
            <a:pathLst>
              <a:path w="3373770" h="2036530">
                <a:moveTo>
                  <a:pt x="0" y="0"/>
                </a:moveTo>
                <a:lnTo>
                  <a:pt x="3373770" y="0"/>
                </a:lnTo>
                <a:lnTo>
                  <a:pt x="3373770" y="2036531"/>
                </a:lnTo>
                <a:lnTo>
                  <a:pt x="0" y="20365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rot="-5400000">
            <a:off x="-4258066" y="5382016"/>
            <a:ext cx="9059100" cy="390568"/>
          </a:xfrm>
          <a:prstGeom prst="rect">
            <a:avLst/>
          </a:prstGeom>
        </p:spPr>
        <p:txBody>
          <a:bodyPr lIns="0" tIns="0" rIns="0" bIns="0" rtlCol="0" anchor="t">
            <a:spAutoFit/>
          </a:bodyPr>
          <a:lstStyle/>
          <a:p>
            <a:pPr marL="0" lvl="0" indent="0" algn="l">
              <a:lnSpc>
                <a:spcPts val="3000"/>
              </a:lnSpc>
            </a:pPr>
            <a:r>
              <a:rPr lang="en-US" sz="2500" b="1">
                <a:solidFill>
                  <a:srgbClr val="EEEEEE"/>
                </a:solidFill>
                <a:latin typeface="Manrope Bold"/>
                <a:ea typeface="Manrope Bold"/>
                <a:cs typeface="Manrope Bold"/>
                <a:sym typeface="Manrope Bold"/>
              </a:rPr>
              <a:t>Photo: Aarhus / DCI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grpSp>
        <p:nvGrpSpPr>
          <p:cNvPr id="2" name="Group 2"/>
          <p:cNvGrpSpPr/>
          <p:nvPr/>
        </p:nvGrpSpPr>
        <p:grpSpPr>
          <a:xfrm>
            <a:off x="1412877" y="3325284"/>
            <a:ext cx="3636432" cy="363643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1871568" y="5397677"/>
            <a:ext cx="2719050" cy="672829"/>
            <a:chOff x="0" y="0"/>
            <a:chExt cx="3625400" cy="897105"/>
          </a:xfrm>
        </p:grpSpPr>
        <p:sp>
          <p:nvSpPr>
            <p:cNvPr id="6" name="Freeform 6"/>
            <p:cNvSpPr/>
            <p:nvPr/>
          </p:nvSpPr>
          <p:spPr>
            <a:xfrm>
              <a:off x="0" y="0"/>
              <a:ext cx="3625400" cy="897105"/>
            </a:xfrm>
            <a:custGeom>
              <a:avLst/>
              <a:gdLst/>
              <a:ahLst/>
              <a:cxnLst/>
              <a:rect l="l" t="t" r="r" b="b"/>
              <a:pathLst>
                <a:path w="3625400" h="897105">
                  <a:moveTo>
                    <a:pt x="0" y="0"/>
                  </a:moveTo>
                  <a:lnTo>
                    <a:pt x="3625400" y="0"/>
                  </a:lnTo>
                  <a:lnTo>
                    <a:pt x="3625400" y="897105"/>
                  </a:lnTo>
                  <a:lnTo>
                    <a:pt x="0" y="897105"/>
                  </a:lnTo>
                  <a:close/>
                </a:path>
              </a:pathLst>
            </a:custGeom>
            <a:solidFill>
              <a:srgbClr val="000000">
                <a:alpha val="0"/>
              </a:srgbClr>
            </a:solidFill>
          </p:spPr>
          <p:txBody>
            <a:bodyPr/>
            <a:lstStyle/>
            <a:p>
              <a:endParaRPr lang="en-US"/>
            </a:p>
          </p:txBody>
        </p:sp>
        <p:sp>
          <p:nvSpPr>
            <p:cNvPr id="7" name="TextBox 7"/>
            <p:cNvSpPr txBox="1"/>
            <p:nvPr/>
          </p:nvSpPr>
          <p:spPr>
            <a:xfrm>
              <a:off x="0" y="19050"/>
              <a:ext cx="3625400" cy="878055"/>
            </a:xfrm>
            <a:prstGeom prst="rect">
              <a:avLst/>
            </a:prstGeom>
          </p:spPr>
          <p:txBody>
            <a:bodyPr lIns="0" tIns="0" rIns="0" bIns="0" rtlCol="0" anchor="t"/>
            <a:lstStyle/>
            <a:p>
              <a:pPr algn="ctr">
                <a:lnSpc>
                  <a:spcPts val="2754"/>
                </a:lnSpc>
              </a:pPr>
              <a:r>
                <a:rPr lang="en-US" sz="2550" b="1">
                  <a:solidFill>
                    <a:srgbClr val="000000"/>
                  </a:solidFill>
                  <a:latin typeface="Arimo Bold"/>
                  <a:ea typeface="Arimo Bold"/>
                  <a:cs typeface="Arimo Bold"/>
                  <a:sym typeface="Arimo Bold"/>
                </a:rPr>
                <a:t>Municipalities</a:t>
              </a:r>
            </a:p>
          </p:txBody>
        </p:sp>
      </p:grpSp>
      <p:grpSp>
        <p:nvGrpSpPr>
          <p:cNvPr id="8" name="Group 8"/>
          <p:cNvGrpSpPr/>
          <p:nvPr/>
        </p:nvGrpSpPr>
        <p:grpSpPr>
          <a:xfrm>
            <a:off x="10230174" y="5993360"/>
            <a:ext cx="3636432" cy="363643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11" name="Group 11"/>
          <p:cNvGrpSpPr/>
          <p:nvPr/>
        </p:nvGrpSpPr>
        <p:grpSpPr>
          <a:xfrm>
            <a:off x="10688865" y="8029492"/>
            <a:ext cx="2719050" cy="857333"/>
            <a:chOff x="0" y="0"/>
            <a:chExt cx="3625400" cy="1143111"/>
          </a:xfrm>
        </p:grpSpPr>
        <p:sp>
          <p:nvSpPr>
            <p:cNvPr id="12" name="Freeform 12"/>
            <p:cNvSpPr/>
            <p:nvPr/>
          </p:nvSpPr>
          <p:spPr>
            <a:xfrm>
              <a:off x="0" y="0"/>
              <a:ext cx="3625400" cy="1143111"/>
            </a:xfrm>
            <a:custGeom>
              <a:avLst/>
              <a:gdLst/>
              <a:ahLst/>
              <a:cxnLst/>
              <a:rect l="l" t="t" r="r" b="b"/>
              <a:pathLst>
                <a:path w="3625400" h="1143111">
                  <a:moveTo>
                    <a:pt x="0" y="0"/>
                  </a:moveTo>
                  <a:lnTo>
                    <a:pt x="3625400" y="0"/>
                  </a:lnTo>
                  <a:lnTo>
                    <a:pt x="3625400" y="1143111"/>
                  </a:lnTo>
                  <a:lnTo>
                    <a:pt x="0" y="1143111"/>
                  </a:lnTo>
                  <a:close/>
                </a:path>
              </a:pathLst>
            </a:custGeom>
            <a:solidFill>
              <a:srgbClr val="000000">
                <a:alpha val="0"/>
              </a:srgbClr>
            </a:solidFill>
          </p:spPr>
          <p:txBody>
            <a:bodyPr/>
            <a:lstStyle/>
            <a:p>
              <a:endParaRPr lang="en-US"/>
            </a:p>
          </p:txBody>
        </p:sp>
        <p:sp>
          <p:nvSpPr>
            <p:cNvPr id="13" name="TextBox 13"/>
            <p:cNvSpPr txBox="1"/>
            <p:nvPr/>
          </p:nvSpPr>
          <p:spPr>
            <a:xfrm>
              <a:off x="0" y="19050"/>
              <a:ext cx="3625400" cy="1124061"/>
            </a:xfrm>
            <a:prstGeom prst="rect">
              <a:avLst/>
            </a:prstGeom>
          </p:spPr>
          <p:txBody>
            <a:bodyPr lIns="0" tIns="0" rIns="0" bIns="0" rtlCol="0" anchor="t"/>
            <a:lstStyle/>
            <a:p>
              <a:pPr algn="ctr">
                <a:lnSpc>
                  <a:spcPts val="2754"/>
                </a:lnSpc>
              </a:pPr>
              <a:r>
                <a:rPr lang="en-US" sz="2550" b="1">
                  <a:solidFill>
                    <a:srgbClr val="000000"/>
                  </a:solidFill>
                  <a:latin typeface="Arimo Bold"/>
                  <a:ea typeface="Arimo Bold"/>
                  <a:cs typeface="Arimo Bold"/>
                  <a:sym typeface="Arimo Bold"/>
                </a:rPr>
                <a:t>Public</a:t>
              </a:r>
            </a:p>
            <a:p>
              <a:pPr algn="ctr">
                <a:lnSpc>
                  <a:spcPts val="2754"/>
                </a:lnSpc>
              </a:pPr>
              <a:r>
                <a:rPr lang="en-US" sz="2550" b="1">
                  <a:solidFill>
                    <a:srgbClr val="000000"/>
                  </a:solidFill>
                  <a:latin typeface="Arimo Bold"/>
                  <a:ea typeface="Arimo Bold"/>
                  <a:cs typeface="Arimo Bold"/>
                  <a:sym typeface="Arimo Bold"/>
                </a:rPr>
                <a:t>Authorities</a:t>
              </a:r>
            </a:p>
          </p:txBody>
        </p:sp>
      </p:grpSp>
      <p:sp>
        <p:nvSpPr>
          <p:cNvPr id="14" name="Freeform 14"/>
          <p:cNvSpPr/>
          <p:nvPr/>
        </p:nvSpPr>
        <p:spPr>
          <a:xfrm>
            <a:off x="11291733" y="6419582"/>
            <a:ext cx="1513315" cy="1513315"/>
          </a:xfrm>
          <a:custGeom>
            <a:avLst/>
            <a:gdLst/>
            <a:ahLst/>
            <a:cxnLst/>
            <a:rect l="l" t="t" r="r" b="b"/>
            <a:pathLst>
              <a:path w="1513315" h="1513315">
                <a:moveTo>
                  <a:pt x="0" y="0"/>
                </a:moveTo>
                <a:lnTo>
                  <a:pt x="1513315" y="0"/>
                </a:lnTo>
                <a:lnTo>
                  <a:pt x="1513315" y="1513314"/>
                </a:lnTo>
                <a:lnTo>
                  <a:pt x="0" y="15133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5" name="Group 15"/>
          <p:cNvGrpSpPr/>
          <p:nvPr/>
        </p:nvGrpSpPr>
        <p:grpSpPr>
          <a:xfrm>
            <a:off x="4440235" y="5993360"/>
            <a:ext cx="3636432" cy="363643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18" name="Group 18"/>
          <p:cNvGrpSpPr/>
          <p:nvPr/>
        </p:nvGrpSpPr>
        <p:grpSpPr>
          <a:xfrm>
            <a:off x="4898926" y="7858042"/>
            <a:ext cx="2719050" cy="1200233"/>
            <a:chOff x="0" y="0"/>
            <a:chExt cx="3625400" cy="1600311"/>
          </a:xfrm>
        </p:grpSpPr>
        <p:sp>
          <p:nvSpPr>
            <p:cNvPr id="19" name="Freeform 19"/>
            <p:cNvSpPr/>
            <p:nvPr/>
          </p:nvSpPr>
          <p:spPr>
            <a:xfrm>
              <a:off x="0" y="0"/>
              <a:ext cx="3625400" cy="1600311"/>
            </a:xfrm>
            <a:custGeom>
              <a:avLst/>
              <a:gdLst/>
              <a:ahLst/>
              <a:cxnLst/>
              <a:rect l="l" t="t" r="r" b="b"/>
              <a:pathLst>
                <a:path w="3625400" h="1600311">
                  <a:moveTo>
                    <a:pt x="0" y="0"/>
                  </a:moveTo>
                  <a:lnTo>
                    <a:pt x="3625400" y="0"/>
                  </a:lnTo>
                  <a:lnTo>
                    <a:pt x="3625400" y="1600311"/>
                  </a:lnTo>
                  <a:lnTo>
                    <a:pt x="0" y="1600311"/>
                  </a:lnTo>
                  <a:close/>
                </a:path>
              </a:pathLst>
            </a:custGeom>
            <a:solidFill>
              <a:srgbClr val="000000">
                <a:alpha val="0"/>
              </a:srgbClr>
            </a:solidFill>
          </p:spPr>
          <p:txBody>
            <a:bodyPr/>
            <a:lstStyle/>
            <a:p>
              <a:endParaRPr lang="en-US"/>
            </a:p>
          </p:txBody>
        </p:sp>
        <p:sp>
          <p:nvSpPr>
            <p:cNvPr id="20" name="TextBox 20"/>
            <p:cNvSpPr txBox="1"/>
            <p:nvPr/>
          </p:nvSpPr>
          <p:spPr>
            <a:xfrm>
              <a:off x="0" y="19050"/>
              <a:ext cx="3625400" cy="1581261"/>
            </a:xfrm>
            <a:prstGeom prst="rect">
              <a:avLst/>
            </a:prstGeom>
          </p:spPr>
          <p:txBody>
            <a:bodyPr lIns="0" tIns="0" rIns="0" bIns="0" rtlCol="0" anchor="t"/>
            <a:lstStyle/>
            <a:p>
              <a:pPr algn="ctr">
                <a:lnSpc>
                  <a:spcPts val="2754"/>
                </a:lnSpc>
              </a:pPr>
              <a:r>
                <a:rPr lang="en-US" sz="2550" b="1">
                  <a:solidFill>
                    <a:srgbClr val="000000"/>
                  </a:solidFill>
                  <a:latin typeface="Arimo Bold"/>
                  <a:ea typeface="Arimo Bold"/>
                  <a:cs typeface="Arimo Bold"/>
                  <a:sym typeface="Arimo Bold"/>
                </a:rPr>
                <a:t>Regional Network Organisations</a:t>
              </a:r>
            </a:p>
          </p:txBody>
        </p:sp>
      </p:grpSp>
      <p:grpSp>
        <p:nvGrpSpPr>
          <p:cNvPr id="21" name="Group 21"/>
          <p:cNvGrpSpPr/>
          <p:nvPr/>
        </p:nvGrpSpPr>
        <p:grpSpPr>
          <a:xfrm>
            <a:off x="13109848" y="3200359"/>
            <a:ext cx="3636432" cy="363643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24" name="Group 24"/>
          <p:cNvGrpSpPr/>
          <p:nvPr/>
        </p:nvGrpSpPr>
        <p:grpSpPr>
          <a:xfrm>
            <a:off x="13339193" y="5216108"/>
            <a:ext cx="3177741" cy="1099050"/>
            <a:chOff x="0" y="0"/>
            <a:chExt cx="4236988" cy="1465400"/>
          </a:xfrm>
        </p:grpSpPr>
        <p:sp>
          <p:nvSpPr>
            <p:cNvPr id="25" name="Freeform 25"/>
            <p:cNvSpPr/>
            <p:nvPr/>
          </p:nvSpPr>
          <p:spPr>
            <a:xfrm>
              <a:off x="0" y="0"/>
              <a:ext cx="4236988" cy="1465400"/>
            </a:xfrm>
            <a:custGeom>
              <a:avLst/>
              <a:gdLst/>
              <a:ahLst/>
              <a:cxnLst/>
              <a:rect l="l" t="t" r="r" b="b"/>
              <a:pathLst>
                <a:path w="4236988" h="1465400">
                  <a:moveTo>
                    <a:pt x="0" y="0"/>
                  </a:moveTo>
                  <a:lnTo>
                    <a:pt x="4236988" y="0"/>
                  </a:lnTo>
                  <a:lnTo>
                    <a:pt x="4236988" y="1465400"/>
                  </a:lnTo>
                  <a:lnTo>
                    <a:pt x="0" y="1465400"/>
                  </a:lnTo>
                  <a:close/>
                </a:path>
              </a:pathLst>
            </a:custGeom>
            <a:solidFill>
              <a:srgbClr val="000000">
                <a:alpha val="0"/>
              </a:srgbClr>
            </a:solidFill>
          </p:spPr>
          <p:txBody>
            <a:bodyPr/>
            <a:lstStyle/>
            <a:p>
              <a:endParaRPr lang="en-US"/>
            </a:p>
          </p:txBody>
        </p:sp>
        <p:sp>
          <p:nvSpPr>
            <p:cNvPr id="26" name="TextBox 26"/>
            <p:cNvSpPr txBox="1"/>
            <p:nvPr/>
          </p:nvSpPr>
          <p:spPr>
            <a:xfrm>
              <a:off x="0" y="19050"/>
              <a:ext cx="4236988" cy="1446350"/>
            </a:xfrm>
            <a:prstGeom prst="rect">
              <a:avLst/>
            </a:prstGeom>
          </p:spPr>
          <p:txBody>
            <a:bodyPr lIns="0" tIns="0" rIns="0" bIns="0" rtlCol="0" anchor="t"/>
            <a:lstStyle/>
            <a:p>
              <a:pPr algn="ctr">
                <a:lnSpc>
                  <a:spcPts val="2754"/>
                </a:lnSpc>
              </a:pPr>
              <a:r>
                <a:rPr lang="en-US" sz="2550" b="1">
                  <a:solidFill>
                    <a:srgbClr val="000000"/>
                  </a:solidFill>
                  <a:latin typeface="Arimo Bold"/>
                  <a:ea typeface="Arimo Bold"/>
                  <a:cs typeface="Arimo Bold"/>
                  <a:sym typeface="Arimo Bold"/>
                </a:rPr>
                <a:t>Non-Governmental Organisations</a:t>
              </a:r>
            </a:p>
          </p:txBody>
        </p:sp>
      </p:grpSp>
      <p:grpSp>
        <p:nvGrpSpPr>
          <p:cNvPr id="27" name="Group 27"/>
          <p:cNvGrpSpPr/>
          <p:nvPr/>
        </p:nvGrpSpPr>
        <p:grpSpPr>
          <a:xfrm>
            <a:off x="7325784" y="3200359"/>
            <a:ext cx="3636432" cy="363643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30" name="Group 30"/>
          <p:cNvGrpSpPr/>
          <p:nvPr/>
        </p:nvGrpSpPr>
        <p:grpSpPr>
          <a:xfrm>
            <a:off x="7784475" y="5133975"/>
            <a:ext cx="2719050" cy="1200233"/>
            <a:chOff x="0" y="0"/>
            <a:chExt cx="3625400" cy="1600311"/>
          </a:xfrm>
        </p:grpSpPr>
        <p:sp>
          <p:nvSpPr>
            <p:cNvPr id="31" name="Freeform 31"/>
            <p:cNvSpPr/>
            <p:nvPr/>
          </p:nvSpPr>
          <p:spPr>
            <a:xfrm>
              <a:off x="0" y="0"/>
              <a:ext cx="3625400" cy="1600311"/>
            </a:xfrm>
            <a:custGeom>
              <a:avLst/>
              <a:gdLst/>
              <a:ahLst/>
              <a:cxnLst/>
              <a:rect l="l" t="t" r="r" b="b"/>
              <a:pathLst>
                <a:path w="3625400" h="1600311">
                  <a:moveTo>
                    <a:pt x="0" y="0"/>
                  </a:moveTo>
                  <a:lnTo>
                    <a:pt x="3625400" y="0"/>
                  </a:lnTo>
                  <a:lnTo>
                    <a:pt x="3625400" y="1600311"/>
                  </a:lnTo>
                  <a:lnTo>
                    <a:pt x="0" y="1600311"/>
                  </a:lnTo>
                  <a:close/>
                </a:path>
              </a:pathLst>
            </a:custGeom>
            <a:solidFill>
              <a:srgbClr val="000000">
                <a:alpha val="0"/>
              </a:srgbClr>
            </a:solidFill>
          </p:spPr>
          <p:txBody>
            <a:bodyPr/>
            <a:lstStyle/>
            <a:p>
              <a:endParaRPr lang="en-US"/>
            </a:p>
          </p:txBody>
        </p:sp>
        <p:sp>
          <p:nvSpPr>
            <p:cNvPr id="32" name="TextBox 32"/>
            <p:cNvSpPr txBox="1"/>
            <p:nvPr/>
          </p:nvSpPr>
          <p:spPr>
            <a:xfrm>
              <a:off x="0" y="19050"/>
              <a:ext cx="3625400" cy="1581261"/>
            </a:xfrm>
            <a:prstGeom prst="rect">
              <a:avLst/>
            </a:prstGeom>
          </p:spPr>
          <p:txBody>
            <a:bodyPr lIns="0" tIns="0" rIns="0" bIns="0" rtlCol="0" anchor="t"/>
            <a:lstStyle/>
            <a:p>
              <a:pPr algn="ctr">
                <a:lnSpc>
                  <a:spcPts val="2754"/>
                </a:lnSpc>
              </a:pPr>
              <a:r>
                <a:rPr lang="en-US" sz="2550" b="1">
                  <a:solidFill>
                    <a:srgbClr val="000000"/>
                  </a:solidFill>
                  <a:latin typeface="Arimo Bold"/>
                  <a:ea typeface="Arimo Bold"/>
                  <a:cs typeface="Arimo Bold"/>
                  <a:sym typeface="Arimo Bold"/>
                </a:rPr>
                <a:t>Business Support Organisations</a:t>
              </a:r>
            </a:p>
          </p:txBody>
        </p:sp>
      </p:grpSp>
      <p:sp>
        <p:nvSpPr>
          <p:cNvPr id="33" name="Freeform 33"/>
          <p:cNvSpPr/>
          <p:nvPr/>
        </p:nvSpPr>
        <p:spPr>
          <a:xfrm>
            <a:off x="2545963" y="3863677"/>
            <a:ext cx="1370260" cy="1370260"/>
          </a:xfrm>
          <a:custGeom>
            <a:avLst/>
            <a:gdLst/>
            <a:ahLst/>
            <a:cxnLst/>
            <a:rect l="l" t="t" r="r" b="b"/>
            <a:pathLst>
              <a:path w="1370260" h="1370260">
                <a:moveTo>
                  <a:pt x="0" y="0"/>
                </a:moveTo>
                <a:lnTo>
                  <a:pt x="1370260" y="0"/>
                </a:lnTo>
                <a:lnTo>
                  <a:pt x="1370260" y="1370260"/>
                </a:lnTo>
                <a:lnTo>
                  <a:pt x="0" y="13702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4" name="TextBox 34"/>
          <p:cNvSpPr txBox="1"/>
          <p:nvPr/>
        </p:nvSpPr>
        <p:spPr>
          <a:xfrm>
            <a:off x="4174335" y="1381085"/>
            <a:ext cx="9939330" cy="1143000"/>
          </a:xfrm>
          <a:prstGeom prst="rect">
            <a:avLst/>
          </a:prstGeom>
        </p:spPr>
        <p:txBody>
          <a:bodyPr lIns="0" tIns="0" rIns="0" bIns="0" rtlCol="0" anchor="t">
            <a:spAutoFit/>
          </a:bodyPr>
          <a:lstStyle/>
          <a:p>
            <a:pPr marL="0" lvl="0" indent="0" algn="ctr">
              <a:lnSpc>
                <a:spcPts val="9070"/>
              </a:lnSpc>
            </a:pPr>
            <a:r>
              <a:rPr lang="en-US" sz="7558" b="1">
                <a:solidFill>
                  <a:srgbClr val="162328"/>
                </a:solidFill>
                <a:latin typeface="Manrope Bold"/>
                <a:ea typeface="Manrope Bold"/>
                <a:cs typeface="Manrope Bold"/>
                <a:sym typeface="Manrope Bold"/>
              </a:rPr>
              <a:t>Key stakeholders</a:t>
            </a:r>
          </a:p>
        </p:txBody>
      </p:sp>
      <p:sp>
        <p:nvSpPr>
          <p:cNvPr id="35" name="Freeform 35"/>
          <p:cNvSpPr/>
          <p:nvPr/>
        </p:nvSpPr>
        <p:spPr>
          <a:xfrm rot="-5400000">
            <a:off x="279827" y="278019"/>
            <a:ext cx="4129818" cy="4114800"/>
          </a:xfrm>
          <a:custGeom>
            <a:avLst/>
            <a:gdLst/>
            <a:ahLst/>
            <a:cxnLst/>
            <a:rect l="l" t="t" r="r" b="b"/>
            <a:pathLst>
              <a:path w="4129818" h="4114800">
                <a:moveTo>
                  <a:pt x="0" y="0"/>
                </a:moveTo>
                <a:lnTo>
                  <a:pt x="4129817" y="0"/>
                </a:lnTo>
                <a:lnTo>
                  <a:pt x="412981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6" name="Freeform 36"/>
          <p:cNvSpPr/>
          <p:nvPr/>
        </p:nvSpPr>
        <p:spPr>
          <a:xfrm>
            <a:off x="13895181" y="270510"/>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7" name="Freeform 37"/>
          <p:cNvSpPr/>
          <p:nvPr/>
        </p:nvSpPr>
        <p:spPr>
          <a:xfrm>
            <a:off x="8374084" y="3668511"/>
            <a:ext cx="1539833" cy="1539833"/>
          </a:xfrm>
          <a:custGeom>
            <a:avLst/>
            <a:gdLst/>
            <a:ahLst/>
            <a:cxnLst/>
            <a:rect l="l" t="t" r="r" b="b"/>
            <a:pathLst>
              <a:path w="1539833" h="1539833">
                <a:moveTo>
                  <a:pt x="0" y="0"/>
                </a:moveTo>
                <a:lnTo>
                  <a:pt x="1539832" y="0"/>
                </a:lnTo>
                <a:lnTo>
                  <a:pt x="1539832" y="1539833"/>
                </a:lnTo>
                <a:lnTo>
                  <a:pt x="0" y="15398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8" name="Freeform 38"/>
          <p:cNvSpPr/>
          <p:nvPr/>
        </p:nvSpPr>
        <p:spPr>
          <a:xfrm>
            <a:off x="14255730" y="3863677"/>
            <a:ext cx="1344667" cy="1344667"/>
          </a:xfrm>
          <a:custGeom>
            <a:avLst/>
            <a:gdLst/>
            <a:ahLst/>
            <a:cxnLst/>
            <a:rect l="l" t="t" r="r" b="b"/>
            <a:pathLst>
              <a:path w="1344667" h="1344667">
                <a:moveTo>
                  <a:pt x="0" y="0"/>
                </a:moveTo>
                <a:lnTo>
                  <a:pt x="1344667" y="0"/>
                </a:lnTo>
                <a:lnTo>
                  <a:pt x="1344667" y="1344667"/>
                </a:lnTo>
                <a:lnTo>
                  <a:pt x="0" y="134466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9" name="Freeform 39"/>
          <p:cNvSpPr/>
          <p:nvPr/>
        </p:nvSpPr>
        <p:spPr>
          <a:xfrm>
            <a:off x="5543452" y="6493372"/>
            <a:ext cx="1430000" cy="1430000"/>
          </a:xfrm>
          <a:custGeom>
            <a:avLst/>
            <a:gdLst/>
            <a:ahLst/>
            <a:cxnLst/>
            <a:rect l="l" t="t" r="r" b="b"/>
            <a:pathLst>
              <a:path w="1430000" h="1430000">
                <a:moveTo>
                  <a:pt x="0" y="0"/>
                </a:moveTo>
                <a:lnTo>
                  <a:pt x="1429999" y="0"/>
                </a:lnTo>
                <a:lnTo>
                  <a:pt x="1429999" y="1429999"/>
                </a:lnTo>
                <a:lnTo>
                  <a:pt x="0" y="142999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0"/>
            <a:ext cx="9144000" cy="12001500"/>
          </a:xfrm>
          <a:custGeom>
            <a:avLst/>
            <a:gdLst/>
            <a:ahLst/>
            <a:cxnLst/>
            <a:rect l="l" t="t" r="r" b="b"/>
            <a:pathLst>
              <a:path w="9144000" h="13716000">
                <a:moveTo>
                  <a:pt x="0" y="0"/>
                </a:moveTo>
                <a:lnTo>
                  <a:pt x="9144000" y="0"/>
                </a:lnTo>
                <a:lnTo>
                  <a:pt x="9144000" y="13716000"/>
                </a:lnTo>
                <a:lnTo>
                  <a:pt x="0" y="13716000"/>
                </a:lnTo>
                <a:lnTo>
                  <a:pt x="0" y="0"/>
                </a:lnTo>
                <a:close/>
              </a:path>
            </a:pathLst>
          </a:custGeom>
          <a:blipFill>
            <a:blip r:embed="rId3"/>
            <a:stretch>
              <a:fillRect t="-14286" b="14286"/>
            </a:stretch>
          </a:blipFill>
        </p:spPr>
        <p:txBody>
          <a:bodyPr/>
          <a:lstStyle/>
          <a:p>
            <a:endParaRPr lang="en-US"/>
          </a:p>
        </p:txBody>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24235575" y="301660"/>
            <a:ext cx="98" cy="923329"/>
            <a:chOff x="0" y="0"/>
            <a:chExt cx="130" cy="1231106"/>
          </a:xfrm>
        </p:grpSpPr>
        <p:sp>
          <p:nvSpPr>
            <p:cNvPr id="5" name="Freeform 5"/>
            <p:cNvSpPr/>
            <p:nvPr/>
          </p:nvSpPr>
          <p:spPr>
            <a:xfrm>
              <a:off x="0" y="0"/>
              <a:ext cx="127" cy="1231138"/>
            </a:xfrm>
            <a:custGeom>
              <a:avLst/>
              <a:gdLst/>
              <a:ahLst/>
              <a:cxnLst/>
              <a:rect l="l" t="t" r="r" b="b"/>
              <a:pathLst>
                <a:path w="127" h="1231138">
                  <a:moveTo>
                    <a:pt x="0" y="0"/>
                  </a:moveTo>
                  <a:lnTo>
                    <a:pt x="127" y="0"/>
                  </a:lnTo>
                  <a:lnTo>
                    <a:pt x="127" y="1231138"/>
                  </a:lnTo>
                  <a:lnTo>
                    <a:pt x="0" y="1231138"/>
                  </a:lnTo>
                  <a:close/>
                </a:path>
              </a:pathLst>
            </a:custGeom>
            <a:solidFill>
              <a:srgbClr val="FFFFFF"/>
            </a:solidFill>
          </p:spPr>
          <p:txBody>
            <a:bodyPr/>
            <a:lstStyle/>
            <a:p>
              <a:endParaRPr lang="en-US"/>
            </a:p>
          </p:txBody>
        </p:sp>
      </p:grpSp>
      <p:grpSp>
        <p:nvGrpSpPr>
          <p:cNvPr id="6" name="Group 6"/>
          <p:cNvGrpSpPr/>
          <p:nvPr/>
        </p:nvGrpSpPr>
        <p:grpSpPr>
          <a:xfrm>
            <a:off x="734094" y="504517"/>
            <a:ext cx="9026770" cy="2642023"/>
            <a:chOff x="0" y="0"/>
            <a:chExt cx="12035694" cy="3522698"/>
          </a:xfrm>
        </p:grpSpPr>
        <p:sp>
          <p:nvSpPr>
            <p:cNvPr id="7" name="Freeform 7"/>
            <p:cNvSpPr/>
            <p:nvPr/>
          </p:nvSpPr>
          <p:spPr>
            <a:xfrm>
              <a:off x="0" y="0"/>
              <a:ext cx="12035694" cy="3522698"/>
            </a:xfrm>
            <a:custGeom>
              <a:avLst/>
              <a:gdLst/>
              <a:ahLst/>
              <a:cxnLst/>
              <a:rect l="l" t="t" r="r" b="b"/>
              <a:pathLst>
                <a:path w="12035694" h="3522698">
                  <a:moveTo>
                    <a:pt x="0" y="0"/>
                  </a:moveTo>
                  <a:lnTo>
                    <a:pt x="12035694" y="0"/>
                  </a:lnTo>
                  <a:lnTo>
                    <a:pt x="12035694" y="3522698"/>
                  </a:lnTo>
                  <a:lnTo>
                    <a:pt x="0" y="3522698"/>
                  </a:lnTo>
                  <a:close/>
                </a:path>
              </a:pathLst>
            </a:custGeom>
            <a:solidFill>
              <a:srgbClr val="000000">
                <a:alpha val="0"/>
              </a:srgbClr>
            </a:solidFill>
          </p:spPr>
          <p:txBody>
            <a:bodyPr/>
            <a:lstStyle/>
            <a:p>
              <a:endParaRPr lang="en-US"/>
            </a:p>
          </p:txBody>
        </p:sp>
        <p:sp>
          <p:nvSpPr>
            <p:cNvPr id="8" name="TextBox 8"/>
            <p:cNvSpPr txBox="1"/>
            <p:nvPr/>
          </p:nvSpPr>
          <p:spPr>
            <a:xfrm>
              <a:off x="0" y="9525"/>
              <a:ext cx="12035694" cy="3513173"/>
            </a:xfrm>
            <a:prstGeom prst="rect">
              <a:avLst/>
            </a:prstGeom>
          </p:spPr>
          <p:txBody>
            <a:bodyPr lIns="0" tIns="0" rIns="0" bIns="0" rtlCol="0" anchor="ctr"/>
            <a:lstStyle/>
            <a:p>
              <a:pPr marL="0" lvl="0" indent="0" algn="l">
                <a:lnSpc>
                  <a:spcPts val="7735"/>
                </a:lnSpc>
              </a:pPr>
              <a:r>
                <a:rPr lang="en-US" sz="6500" b="1" u="none" strike="noStrike" dirty="0">
                  <a:solidFill>
                    <a:srgbClr val="162328"/>
                  </a:solidFill>
                  <a:latin typeface="Manrope Bold"/>
                  <a:ea typeface="Manrope Bold"/>
                  <a:cs typeface="Manrope Bold"/>
                  <a:sym typeface="Manrope Bold"/>
                </a:rPr>
                <a:t>Why</a:t>
              </a:r>
            </a:p>
            <a:p>
              <a:pPr marL="0" lvl="0" indent="0" algn="l">
                <a:lnSpc>
                  <a:spcPts val="7735"/>
                </a:lnSpc>
              </a:pPr>
              <a:r>
                <a:rPr lang="en-US" sz="6500" b="1" u="none" strike="noStrike" dirty="0">
                  <a:solidFill>
                    <a:srgbClr val="162328"/>
                  </a:solidFill>
                  <a:latin typeface="Manrope Bold"/>
                  <a:ea typeface="Manrope Bold"/>
                  <a:cs typeface="Manrope Bold"/>
                  <a:sym typeface="Manrope Bold"/>
                </a:rPr>
                <a:t>municipalities? </a:t>
              </a:r>
            </a:p>
          </p:txBody>
        </p:sp>
      </p:grpSp>
      <p:grpSp>
        <p:nvGrpSpPr>
          <p:cNvPr id="9" name="Group 9"/>
          <p:cNvGrpSpPr/>
          <p:nvPr/>
        </p:nvGrpSpPr>
        <p:grpSpPr>
          <a:xfrm>
            <a:off x="0" y="3942020"/>
            <a:ext cx="10804398" cy="5525153"/>
            <a:chOff x="0" y="0"/>
            <a:chExt cx="3021248" cy="1455184"/>
          </a:xfrm>
        </p:grpSpPr>
        <p:sp>
          <p:nvSpPr>
            <p:cNvPr id="10" name="Freeform 10"/>
            <p:cNvSpPr/>
            <p:nvPr/>
          </p:nvSpPr>
          <p:spPr>
            <a:xfrm>
              <a:off x="0" y="0"/>
              <a:ext cx="3021248" cy="1455184"/>
            </a:xfrm>
            <a:custGeom>
              <a:avLst/>
              <a:gdLst/>
              <a:ahLst/>
              <a:cxnLst/>
              <a:rect l="l" t="t" r="r" b="b"/>
              <a:pathLst>
                <a:path w="3021248" h="1455184">
                  <a:moveTo>
                    <a:pt x="34420" y="0"/>
                  </a:moveTo>
                  <a:lnTo>
                    <a:pt x="2986829" y="0"/>
                  </a:lnTo>
                  <a:cubicBezTo>
                    <a:pt x="2995957" y="0"/>
                    <a:pt x="3004712" y="3626"/>
                    <a:pt x="3011167" y="10081"/>
                  </a:cubicBezTo>
                  <a:cubicBezTo>
                    <a:pt x="3017622" y="16536"/>
                    <a:pt x="3021248" y="25291"/>
                    <a:pt x="3021248" y="34420"/>
                  </a:cubicBezTo>
                  <a:lnTo>
                    <a:pt x="3021248" y="1420765"/>
                  </a:lnTo>
                  <a:cubicBezTo>
                    <a:pt x="3021248" y="1429893"/>
                    <a:pt x="3017622" y="1438648"/>
                    <a:pt x="3011167" y="1445103"/>
                  </a:cubicBezTo>
                  <a:cubicBezTo>
                    <a:pt x="3004712" y="1451558"/>
                    <a:pt x="2995957" y="1455184"/>
                    <a:pt x="2986829" y="1455184"/>
                  </a:cubicBezTo>
                  <a:lnTo>
                    <a:pt x="34420" y="1455184"/>
                  </a:lnTo>
                  <a:cubicBezTo>
                    <a:pt x="25291" y="1455184"/>
                    <a:pt x="16536" y="1451558"/>
                    <a:pt x="10081" y="1445103"/>
                  </a:cubicBezTo>
                  <a:cubicBezTo>
                    <a:pt x="3626" y="1438648"/>
                    <a:pt x="0" y="1429893"/>
                    <a:pt x="0" y="1420765"/>
                  </a:cubicBezTo>
                  <a:lnTo>
                    <a:pt x="0" y="34420"/>
                  </a:lnTo>
                  <a:cubicBezTo>
                    <a:pt x="0" y="25291"/>
                    <a:pt x="3626" y="16536"/>
                    <a:pt x="10081" y="10081"/>
                  </a:cubicBezTo>
                  <a:cubicBezTo>
                    <a:pt x="16536" y="3626"/>
                    <a:pt x="25291" y="0"/>
                    <a:pt x="34420" y="0"/>
                  </a:cubicBezTo>
                  <a:close/>
                </a:path>
              </a:pathLst>
            </a:custGeom>
            <a:solidFill>
              <a:srgbClr val="FFFFFF">
                <a:alpha val="49804"/>
              </a:srgbClr>
            </a:solidFill>
          </p:spPr>
          <p:txBody>
            <a:bodyPr/>
            <a:lstStyle/>
            <a:p>
              <a:endParaRPr lang="en-US"/>
            </a:p>
          </p:txBody>
        </p:sp>
        <p:sp>
          <p:nvSpPr>
            <p:cNvPr id="11" name="TextBox 11"/>
            <p:cNvSpPr txBox="1"/>
            <p:nvPr/>
          </p:nvSpPr>
          <p:spPr>
            <a:xfrm>
              <a:off x="0" y="-57150"/>
              <a:ext cx="3021248" cy="1512334"/>
            </a:xfrm>
            <a:prstGeom prst="rect">
              <a:avLst/>
            </a:prstGeom>
          </p:spPr>
          <p:txBody>
            <a:bodyPr lIns="50800" tIns="50800" rIns="50800" bIns="50800" rtlCol="0" anchor="ctr"/>
            <a:lstStyle/>
            <a:p>
              <a:pPr algn="ctr">
                <a:lnSpc>
                  <a:spcPts val="3207"/>
                </a:lnSpc>
              </a:pPr>
              <a:endParaRPr/>
            </a:p>
          </p:txBody>
        </p:sp>
      </p:grpSp>
      <p:sp>
        <p:nvSpPr>
          <p:cNvPr id="12" name="TextBox 12"/>
          <p:cNvSpPr txBox="1"/>
          <p:nvPr/>
        </p:nvSpPr>
        <p:spPr>
          <a:xfrm>
            <a:off x="734094" y="4338736"/>
            <a:ext cx="9830766" cy="4714304"/>
          </a:xfrm>
          <a:prstGeom prst="rect">
            <a:avLst/>
          </a:prstGeom>
        </p:spPr>
        <p:txBody>
          <a:bodyPr lIns="0" tIns="0" rIns="0" bIns="0" rtlCol="0" anchor="t">
            <a:spAutoFit/>
          </a:bodyPr>
          <a:lstStyle/>
          <a:p>
            <a:pPr algn="l">
              <a:lnSpc>
                <a:spcPts val="3780"/>
              </a:lnSpc>
            </a:pPr>
            <a:r>
              <a:rPr lang="en-US" sz="2700" dirty="0">
                <a:solidFill>
                  <a:srgbClr val="162328"/>
                </a:solidFill>
                <a:latin typeface="Manrope Bold"/>
                <a:ea typeface="Manrope Bold"/>
                <a:cs typeface="Manrope Bold"/>
                <a:sym typeface="Manrope Bold"/>
              </a:rPr>
              <a:t>Municipalities are key actors in the transition towards a circular economy, as they:</a:t>
            </a:r>
          </a:p>
          <a:p>
            <a:pPr algn="l">
              <a:lnSpc>
                <a:spcPts val="1400"/>
              </a:lnSpc>
            </a:pPr>
            <a:endParaRPr lang="en-US" sz="2700" dirty="0">
              <a:solidFill>
                <a:srgbClr val="162328"/>
              </a:solidFill>
              <a:latin typeface="Manrope Bold"/>
              <a:ea typeface="Manrope Bold"/>
              <a:cs typeface="Manrope Bold"/>
              <a:sym typeface="Manrope Bold"/>
            </a:endParaRPr>
          </a:p>
          <a:p>
            <a:pPr marL="582932" lvl="1" indent="-291466" algn="l">
              <a:lnSpc>
                <a:spcPts val="3780"/>
              </a:lnSpc>
              <a:buFont typeface="Arial"/>
              <a:buChar char="•"/>
            </a:pPr>
            <a:r>
              <a:rPr lang="en-US" sz="2700" dirty="0">
                <a:solidFill>
                  <a:srgbClr val="162328"/>
                </a:solidFill>
                <a:latin typeface="Manrope Medium"/>
                <a:ea typeface="Manrope Medium"/>
                <a:cs typeface="Manrope Medium"/>
                <a:sym typeface="Manrope Medium"/>
              </a:rPr>
              <a:t>set local policy goals and guidelines on both production and consumption on behalf of the citizens, </a:t>
            </a:r>
          </a:p>
          <a:p>
            <a:pPr marL="582932" lvl="1" indent="-291466" algn="l">
              <a:lnSpc>
                <a:spcPts val="3780"/>
              </a:lnSpc>
              <a:buFont typeface="Arial"/>
              <a:buChar char="•"/>
            </a:pPr>
            <a:r>
              <a:rPr lang="en-US" sz="2700" dirty="0">
                <a:solidFill>
                  <a:srgbClr val="162328"/>
                </a:solidFill>
                <a:latin typeface="Manrope Medium"/>
                <a:ea typeface="Manrope Medium"/>
                <a:cs typeface="Manrope Medium"/>
                <a:sym typeface="Manrope Medium"/>
              </a:rPr>
              <a:t>possess the resources, such as incubators and cultural centers, to actively support circular economy initiatives,</a:t>
            </a:r>
          </a:p>
          <a:p>
            <a:pPr marL="582932" lvl="1" indent="-291466" algn="l">
              <a:lnSpc>
                <a:spcPts val="3780"/>
              </a:lnSpc>
              <a:buFont typeface="Arial"/>
              <a:buChar char="•"/>
            </a:pPr>
            <a:r>
              <a:rPr lang="en-US" sz="2700" dirty="0">
                <a:solidFill>
                  <a:srgbClr val="162328"/>
                </a:solidFill>
                <a:latin typeface="Manrope Medium"/>
                <a:ea typeface="Manrope Medium"/>
                <a:cs typeface="Manrope Medium"/>
                <a:sym typeface="Manrope Medium"/>
              </a:rPr>
              <a:t>serve as a bridge between civil society and local action.</a:t>
            </a:r>
          </a:p>
          <a:p>
            <a:pPr algn="l">
              <a:lnSpc>
                <a:spcPts val="1400"/>
              </a:lnSpc>
            </a:pPr>
            <a:endParaRPr lang="en-US" sz="2700" dirty="0">
              <a:solidFill>
                <a:srgbClr val="162328"/>
              </a:solidFill>
              <a:latin typeface="Manrope Medium"/>
              <a:ea typeface="Manrope Medium"/>
              <a:cs typeface="Manrope Medium"/>
              <a:sym typeface="Manrope Medium"/>
            </a:endParaRPr>
          </a:p>
          <a:p>
            <a:pPr marL="0" lvl="0" indent="0" algn="l">
              <a:lnSpc>
                <a:spcPts val="3780"/>
              </a:lnSpc>
            </a:pPr>
            <a:r>
              <a:rPr lang="en-US" sz="2700" dirty="0">
                <a:solidFill>
                  <a:srgbClr val="162328"/>
                </a:solidFill>
                <a:latin typeface="Manrope Medium"/>
                <a:ea typeface="Manrope Medium"/>
                <a:cs typeface="Manrope Medium"/>
                <a:sym typeface="Manrope Medium"/>
              </a:rPr>
              <a:t>Importantly, municipalities can strategically involve creative and cultural actors to help bringing such initiatives to life.</a:t>
            </a:r>
          </a:p>
        </p:txBody>
      </p:sp>
      <p:sp>
        <p:nvSpPr>
          <p:cNvPr id="13" name="TextBox 13"/>
          <p:cNvSpPr txBox="1"/>
          <p:nvPr/>
        </p:nvSpPr>
        <p:spPr>
          <a:xfrm rot="-5400000">
            <a:off x="13420292" y="5362966"/>
            <a:ext cx="9059100" cy="390568"/>
          </a:xfrm>
          <a:prstGeom prst="rect">
            <a:avLst/>
          </a:prstGeom>
        </p:spPr>
        <p:txBody>
          <a:bodyPr lIns="0" tIns="0" rIns="0" bIns="0" rtlCol="0" anchor="t">
            <a:spAutoFit/>
          </a:bodyPr>
          <a:lstStyle/>
          <a:p>
            <a:pPr marL="0" lvl="0" indent="0" algn="l">
              <a:lnSpc>
                <a:spcPts val="3000"/>
              </a:lnSpc>
            </a:pPr>
            <a:r>
              <a:rPr lang="en-US" sz="2500" b="1">
                <a:solidFill>
                  <a:srgbClr val="EEEEEE"/>
                </a:solidFill>
                <a:latin typeface="Manrope Bold"/>
                <a:ea typeface="Manrope Bold"/>
                <a:cs typeface="Manrope Bold"/>
                <a:sym typeface="Manrope Bold"/>
              </a:rPr>
              <a:t>Photo: Turku / Hannu Aaltonen</a:t>
            </a:r>
          </a:p>
        </p:txBody>
      </p:sp>
      <p:sp>
        <p:nvSpPr>
          <p:cNvPr id="14" name="Freeform 14"/>
          <p:cNvSpPr/>
          <p:nvPr/>
        </p:nvSpPr>
        <p:spPr>
          <a:xfrm>
            <a:off x="9329113" y="188920"/>
            <a:ext cx="2950571" cy="1781072"/>
          </a:xfrm>
          <a:custGeom>
            <a:avLst/>
            <a:gdLst/>
            <a:ahLst/>
            <a:cxnLst/>
            <a:rect l="l" t="t" r="r" b="b"/>
            <a:pathLst>
              <a:path w="2950571" h="1781072">
                <a:moveTo>
                  <a:pt x="0" y="0"/>
                </a:moveTo>
                <a:lnTo>
                  <a:pt x="2950571" y="0"/>
                </a:lnTo>
                <a:lnTo>
                  <a:pt x="2950571" y="1781072"/>
                </a:lnTo>
                <a:lnTo>
                  <a:pt x="0" y="17810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1" y="0"/>
            <a:ext cx="9144000" cy="10287000"/>
          </a:xfrm>
          <a:custGeom>
            <a:avLst/>
            <a:gdLst/>
            <a:ahLst/>
            <a:cxnLst/>
            <a:rect l="l" t="t" r="r" b="b"/>
            <a:pathLst>
              <a:path w="12893073" h="12542669">
                <a:moveTo>
                  <a:pt x="0" y="0"/>
                </a:moveTo>
                <a:lnTo>
                  <a:pt x="12893073" y="0"/>
                </a:lnTo>
                <a:lnTo>
                  <a:pt x="12893073" y="12542669"/>
                </a:lnTo>
                <a:lnTo>
                  <a:pt x="0" y="12542669"/>
                </a:lnTo>
                <a:lnTo>
                  <a:pt x="0" y="0"/>
                </a:lnTo>
                <a:close/>
              </a:path>
            </a:pathLst>
          </a:custGeom>
          <a:blipFill>
            <a:blip r:embed="rId3"/>
            <a:stretch>
              <a:fillRect l="-32440" t="-21928" r="-73440" b="1"/>
            </a:stretch>
          </a:blipFill>
        </p:spPr>
        <p:txBody>
          <a:bodyPr/>
          <a:lstStyle/>
          <a:p>
            <a:endParaRPr lang="en-US"/>
          </a:p>
        </p:txBody>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24235575" y="301660"/>
            <a:ext cx="98" cy="923329"/>
            <a:chOff x="0" y="0"/>
            <a:chExt cx="130" cy="1231106"/>
          </a:xfrm>
        </p:grpSpPr>
        <p:sp>
          <p:nvSpPr>
            <p:cNvPr id="5" name="Freeform 5"/>
            <p:cNvSpPr/>
            <p:nvPr/>
          </p:nvSpPr>
          <p:spPr>
            <a:xfrm>
              <a:off x="0" y="0"/>
              <a:ext cx="127" cy="1231138"/>
            </a:xfrm>
            <a:custGeom>
              <a:avLst/>
              <a:gdLst/>
              <a:ahLst/>
              <a:cxnLst/>
              <a:rect l="l" t="t" r="r" b="b"/>
              <a:pathLst>
                <a:path w="127" h="1231138">
                  <a:moveTo>
                    <a:pt x="0" y="0"/>
                  </a:moveTo>
                  <a:lnTo>
                    <a:pt x="127" y="0"/>
                  </a:lnTo>
                  <a:lnTo>
                    <a:pt x="127" y="1231138"/>
                  </a:lnTo>
                  <a:lnTo>
                    <a:pt x="0" y="1231138"/>
                  </a:lnTo>
                  <a:close/>
                </a:path>
              </a:pathLst>
            </a:custGeom>
            <a:solidFill>
              <a:srgbClr val="FFFFFF"/>
            </a:solidFill>
          </p:spPr>
          <p:txBody>
            <a:bodyPr/>
            <a:lstStyle/>
            <a:p>
              <a:endParaRPr lang="en-US"/>
            </a:p>
          </p:txBody>
        </p:sp>
      </p:grpSp>
      <p:grpSp>
        <p:nvGrpSpPr>
          <p:cNvPr id="6" name="Group 6"/>
          <p:cNvGrpSpPr/>
          <p:nvPr/>
        </p:nvGrpSpPr>
        <p:grpSpPr>
          <a:xfrm>
            <a:off x="734094" y="301660"/>
            <a:ext cx="9026770" cy="3336663"/>
            <a:chOff x="0" y="0"/>
            <a:chExt cx="12035694" cy="4448884"/>
          </a:xfrm>
        </p:grpSpPr>
        <p:sp>
          <p:nvSpPr>
            <p:cNvPr id="7" name="Freeform 7"/>
            <p:cNvSpPr/>
            <p:nvPr/>
          </p:nvSpPr>
          <p:spPr>
            <a:xfrm>
              <a:off x="0" y="0"/>
              <a:ext cx="12035694" cy="4448883"/>
            </a:xfrm>
            <a:custGeom>
              <a:avLst/>
              <a:gdLst/>
              <a:ahLst/>
              <a:cxnLst/>
              <a:rect l="l" t="t" r="r" b="b"/>
              <a:pathLst>
                <a:path w="12035694" h="4448883">
                  <a:moveTo>
                    <a:pt x="0" y="0"/>
                  </a:moveTo>
                  <a:lnTo>
                    <a:pt x="12035694" y="0"/>
                  </a:lnTo>
                  <a:lnTo>
                    <a:pt x="12035694" y="4448883"/>
                  </a:lnTo>
                  <a:lnTo>
                    <a:pt x="0" y="4448883"/>
                  </a:lnTo>
                  <a:close/>
                </a:path>
              </a:pathLst>
            </a:custGeom>
            <a:solidFill>
              <a:srgbClr val="000000">
                <a:alpha val="0"/>
              </a:srgbClr>
            </a:solidFill>
          </p:spPr>
          <p:txBody>
            <a:bodyPr/>
            <a:lstStyle/>
            <a:p>
              <a:endParaRPr lang="en-US"/>
            </a:p>
          </p:txBody>
        </p:sp>
        <p:sp>
          <p:nvSpPr>
            <p:cNvPr id="8" name="TextBox 8"/>
            <p:cNvSpPr txBox="1"/>
            <p:nvPr/>
          </p:nvSpPr>
          <p:spPr>
            <a:xfrm>
              <a:off x="0" y="9525"/>
              <a:ext cx="12035694" cy="4439359"/>
            </a:xfrm>
            <a:prstGeom prst="rect">
              <a:avLst/>
            </a:prstGeom>
          </p:spPr>
          <p:txBody>
            <a:bodyPr lIns="0" tIns="0" rIns="0" bIns="0" rtlCol="0" anchor="ctr"/>
            <a:lstStyle/>
            <a:p>
              <a:pPr marL="0" lvl="0" indent="0" algn="l">
                <a:lnSpc>
                  <a:spcPts val="7616"/>
                </a:lnSpc>
              </a:pPr>
              <a:r>
                <a:rPr lang="en-US" sz="6400" b="1" u="none" strike="noStrike" dirty="0">
                  <a:solidFill>
                    <a:srgbClr val="162328"/>
                  </a:solidFill>
                  <a:latin typeface="Manrope Bold"/>
                  <a:ea typeface="Manrope Bold"/>
                  <a:cs typeface="Manrope Bold"/>
                  <a:sym typeface="Manrope Bold"/>
                </a:rPr>
                <a:t>Why</a:t>
              </a:r>
            </a:p>
            <a:p>
              <a:pPr marL="0" lvl="0" indent="0" algn="l">
                <a:lnSpc>
                  <a:spcPts val="7616"/>
                </a:lnSpc>
              </a:pPr>
              <a:r>
                <a:rPr lang="en-US" sz="6400" b="1" u="none" strike="noStrike" dirty="0">
                  <a:solidFill>
                    <a:srgbClr val="162328"/>
                  </a:solidFill>
                  <a:latin typeface="Manrope Bold"/>
                  <a:ea typeface="Manrope Bold"/>
                  <a:cs typeface="Manrope Bold"/>
                  <a:sym typeface="Manrope Bold"/>
                </a:rPr>
                <a:t>Business Support </a:t>
              </a:r>
              <a:r>
                <a:rPr lang="en-US" sz="6400" b="1" u="none" strike="noStrike" dirty="0" err="1">
                  <a:solidFill>
                    <a:srgbClr val="162328"/>
                  </a:solidFill>
                  <a:latin typeface="Manrope Bold"/>
                  <a:ea typeface="Manrope Bold"/>
                  <a:cs typeface="Manrope Bold"/>
                  <a:sym typeface="Manrope Bold"/>
                </a:rPr>
                <a:t>Organisations</a:t>
              </a:r>
              <a:r>
                <a:rPr lang="en-US" sz="6400" b="1" u="none" strike="noStrike" dirty="0">
                  <a:solidFill>
                    <a:srgbClr val="162328"/>
                  </a:solidFill>
                  <a:latin typeface="Manrope Bold"/>
                  <a:ea typeface="Manrope Bold"/>
                  <a:cs typeface="Manrope Bold"/>
                  <a:sym typeface="Manrope Bold"/>
                </a:rPr>
                <a:t> (BSO)? </a:t>
              </a:r>
            </a:p>
          </p:txBody>
        </p:sp>
      </p:grpSp>
      <p:grpSp>
        <p:nvGrpSpPr>
          <p:cNvPr id="9" name="Group 9"/>
          <p:cNvGrpSpPr/>
          <p:nvPr/>
        </p:nvGrpSpPr>
        <p:grpSpPr>
          <a:xfrm>
            <a:off x="0" y="4038229"/>
            <a:ext cx="10804398" cy="5525153"/>
            <a:chOff x="0" y="0"/>
            <a:chExt cx="3021248" cy="1455184"/>
          </a:xfrm>
        </p:grpSpPr>
        <p:sp>
          <p:nvSpPr>
            <p:cNvPr id="10" name="Freeform 10"/>
            <p:cNvSpPr/>
            <p:nvPr/>
          </p:nvSpPr>
          <p:spPr>
            <a:xfrm>
              <a:off x="0" y="0"/>
              <a:ext cx="3021248" cy="1455184"/>
            </a:xfrm>
            <a:custGeom>
              <a:avLst/>
              <a:gdLst/>
              <a:ahLst/>
              <a:cxnLst/>
              <a:rect l="l" t="t" r="r" b="b"/>
              <a:pathLst>
                <a:path w="3021248" h="1455184">
                  <a:moveTo>
                    <a:pt x="34420" y="0"/>
                  </a:moveTo>
                  <a:lnTo>
                    <a:pt x="2986829" y="0"/>
                  </a:lnTo>
                  <a:cubicBezTo>
                    <a:pt x="2995957" y="0"/>
                    <a:pt x="3004712" y="3626"/>
                    <a:pt x="3011167" y="10081"/>
                  </a:cubicBezTo>
                  <a:cubicBezTo>
                    <a:pt x="3017622" y="16536"/>
                    <a:pt x="3021248" y="25291"/>
                    <a:pt x="3021248" y="34420"/>
                  </a:cubicBezTo>
                  <a:lnTo>
                    <a:pt x="3021248" y="1420765"/>
                  </a:lnTo>
                  <a:cubicBezTo>
                    <a:pt x="3021248" y="1429893"/>
                    <a:pt x="3017622" y="1438648"/>
                    <a:pt x="3011167" y="1445103"/>
                  </a:cubicBezTo>
                  <a:cubicBezTo>
                    <a:pt x="3004712" y="1451558"/>
                    <a:pt x="2995957" y="1455184"/>
                    <a:pt x="2986829" y="1455184"/>
                  </a:cubicBezTo>
                  <a:lnTo>
                    <a:pt x="34420" y="1455184"/>
                  </a:lnTo>
                  <a:cubicBezTo>
                    <a:pt x="25291" y="1455184"/>
                    <a:pt x="16536" y="1451558"/>
                    <a:pt x="10081" y="1445103"/>
                  </a:cubicBezTo>
                  <a:cubicBezTo>
                    <a:pt x="3626" y="1438648"/>
                    <a:pt x="0" y="1429893"/>
                    <a:pt x="0" y="1420765"/>
                  </a:cubicBezTo>
                  <a:lnTo>
                    <a:pt x="0" y="34420"/>
                  </a:lnTo>
                  <a:cubicBezTo>
                    <a:pt x="0" y="25291"/>
                    <a:pt x="3626" y="16536"/>
                    <a:pt x="10081" y="10081"/>
                  </a:cubicBezTo>
                  <a:cubicBezTo>
                    <a:pt x="16536" y="3626"/>
                    <a:pt x="25291" y="0"/>
                    <a:pt x="34420" y="0"/>
                  </a:cubicBezTo>
                  <a:close/>
                </a:path>
              </a:pathLst>
            </a:custGeom>
            <a:solidFill>
              <a:srgbClr val="FFFFFF">
                <a:alpha val="49804"/>
              </a:srgbClr>
            </a:solidFill>
          </p:spPr>
          <p:txBody>
            <a:bodyPr/>
            <a:lstStyle/>
            <a:p>
              <a:endParaRPr lang="en-US"/>
            </a:p>
          </p:txBody>
        </p:sp>
        <p:sp>
          <p:nvSpPr>
            <p:cNvPr id="11" name="TextBox 11"/>
            <p:cNvSpPr txBox="1"/>
            <p:nvPr/>
          </p:nvSpPr>
          <p:spPr>
            <a:xfrm>
              <a:off x="0" y="-57150"/>
              <a:ext cx="3021248" cy="1512334"/>
            </a:xfrm>
            <a:prstGeom prst="rect">
              <a:avLst/>
            </a:prstGeom>
          </p:spPr>
          <p:txBody>
            <a:bodyPr lIns="50800" tIns="50800" rIns="50800" bIns="50800" rtlCol="0" anchor="ctr"/>
            <a:lstStyle/>
            <a:p>
              <a:pPr algn="ctr">
                <a:lnSpc>
                  <a:spcPts val="3207"/>
                </a:lnSpc>
              </a:pPr>
              <a:endParaRPr/>
            </a:p>
          </p:txBody>
        </p:sp>
      </p:grpSp>
      <p:sp>
        <p:nvSpPr>
          <p:cNvPr id="12" name="Freeform 12"/>
          <p:cNvSpPr/>
          <p:nvPr/>
        </p:nvSpPr>
        <p:spPr>
          <a:xfrm>
            <a:off x="9329113" y="188920"/>
            <a:ext cx="2950571" cy="1781072"/>
          </a:xfrm>
          <a:custGeom>
            <a:avLst/>
            <a:gdLst/>
            <a:ahLst/>
            <a:cxnLst/>
            <a:rect l="l" t="t" r="r" b="b"/>
            <a:pathLst>
              <a:path w="2950571" h="1781072">
                <a:moveTo>
                  <a:pt x="0" y="0"/>
                </a:moveTo>
                <a:lnTo>
                  <a:pt x="2950571" y="0"/>
                </a:lnTo>
                <a:lnTo>
                  <a:pt x="2950571" y="1781072"/>
                </a:lnTo>
                <a:lnTo>
                  <a:pt x="0" y="17810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a:off x="734094" y="4558812"/>
            <a:ext cx="9830766" cy="4436745"/>
          </a:xfrm>
          <a:prstGeom prst="rect">
            <a:avLst/>
          </a:prstGeom>
        </p:spPr>
        <p:txBody>
          <a:bodyPr lIns="0" tIns="0" rIns="0" bIns="0" rtlCol="0" anchor="t">
            <a:spAutoFit/>
          </a:bodyPr>
          <a:lstStyle/>
          <a:p>
            <a:pPr algn="l">
              <a:lnSpc>
                <a:spcPts val="3780"/>
              </a:lnSpc>
            </a:pPr>
            <a:r>
              <a:rPr lang="en-US" sz="2700" b="1">
                <a:solidFill>
                  <a:srgbClr val="162328"/>
                </a:solidFill>
                <a:latin typeface="Manrope Bold"/>
                <a:ea typeface="Manrope Bold"/>
                <a:cs typeface="Manrope Bold"/>
                <a:sym typeface="Manrope Bold"/>
              </a:rPr>
              <a:t>BSOs can help drive circular transitions led by the cultural and creative sectors (CCSI) at the local level, as they:</a:t>
            </a:r>
          </a:p>
          <a:p>
            <a:pPr algn="l">
              <a:lnSpc>
                <a:spcPts val="1400"/>
              </a:lnSpc>
            </a:pPr>
            <a:endParaRPr lang="en-US" sz="2700" b="1">
              <a:solidFill>
                <a:srgbClr val="162328"/>
              </a:solidFill>
              <a:latin typeface="Manrope Bold"/>
              <a:ea typeface="Manrope Bold"/>
              <a:cs typeface="Manrope Bold"/>
              <a:sym typeface="Manrope Bold"/>
            </a:endParaRPr>
          </a:p>
          <a:p>
            <a:pPr marL="582932" lvl="1" indent="-291466" algn="l">
              <a:lnSpc>
                <a:spcPts val="3780"/>
              </a:lnSpc>
              <a:buFont typeface="Arial"/>
              <a:buChar char="•"/>
            </a:pPr>
            <a:r>
              <a:rPr lang="en-US" sz="2700">
                <a:solidFill>
                  <a:srgbClr val="162328"/>
                </a:solidFill>
                <a:latin typeface="Manrope"/>
                <a:ea typeface="Manrope"/>
                <a:cs typeface="Manrope"/>
                <a:sym typeface="Manrope"/>
              </a:rPr>
              <a:t>implement programmes / initiatives that help creative and cultural entrepreneurs develop circular business models,</a:t>
            </a:r>
          </a:p>
          <a:p>
            <a:pPr marL="582932" lvl="1" indent="-291466" algn="l">
              <a:lnSpc>
                <a:spcPts val="3780"/>
              </a:lnSpc>
              <a:buFont typeface="Arial"/>
              <a:buChar char="•"/>
            </a:pPr>
            <a:r>
              <a:rPr lang="en-US" sz="2700">
                <a:solidFill>
                  <a:srgbClr val="162328"/>
                </a:solidFill>
                <a:latin typeface="Manrope"/>
                <a:ea typeface="Manrope"/>
                <a:cs typeface="Manrope"/>
                <a:sym typeface="Manrope"/>
              </a:rPr>
              <a:t>can work directly with creatives as beneficiaries of support or participants in these programmes,</a:t>
            </a:r>
          </a:p>
          <a:p>
            <a:pPr marL="582932" lvl="1" indent="-291466" algn="l">
              <a:lnSpc>
                <a:spcPts val="3780"/>
              </a:lnSpc>
              <a:buFont typeface="Arial"/>
              <a:buChar char="•"/>
            </a:pPr>
            <a:r>
              <a:rPr lang="en-US" sz="2700">
                <a:solidFill>
                  <a:srgbClr val="162328"/>
                </a:solidFill>
                <a:latin typeface="Manrope"/>
                <a:ea typeface="Manrope"/>
                <a:cs typeface="Manrope"/>
                <a:sym typeface="Manrope"/>
              </a:rPr>
              <a:t>can leverage the expertise by involving these actors in advisory roles to help designing more holistic and effective support measures. </a:t>
            </a:r>
          </a:p>
        </p:txBody>
      </p:sp>
      <p:sp>
        <p:nvSpPr>
          <p:cNvPr id="14" name="TextBox 14"/>
          <p:cNvSpPr txBox="1"/>
          <p:nvPr/>
        </p:nvSpPr>
        <p:spPr>
          <a:xfrm rot="-5400000">
            <a:off x="13420292" y="5362966"/>
            <a:ext cx="9059100" cy="390568"/>
          </a:xfrm>
          <a:prstGeom prst="rect">
            <a:avLst/>
          </a:prstGeom>
        </p:spPr>
        <p:txBody>
          <a:bodyPr lIns="0" tIns="0" rIns="0" bIns="0" rtlCol="0" anchor="t">
            <a:spAutoFit/>
          </a:bodyPr>
          <a:lstStyle/>
          <a:p>
            <a:pPr marL="0" lvl="0" indent="0" algn="l">
              <a:lnSpc>
                <a:spcPts val="3000"/>
              </a:lnSpc>
            </a:pPr>
            <a:r>
              <a:rPr lang="en-US" sz="2500" b="1">
                <a:solidFill>
                  <a:srgbClr val="EEEEEE"/>
                </a:solidFill>
                <a:latin typeface="Manrope Bold"/>
                <a:ea typeface="Manrope Bold"/>
                <a:cs typeface="Manrope Bold"/>
                <a:sym typeface="Manrope Bold"/>
              </a:rPr>
              <a:t>Photo: Riga / DCI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257823" y="0"/>
            <a:ext cx="11030081" cy="10287000"/>
          </a:xfrm>
          <a:custGeom>
            <a:avLst/>
            <a:gdLst/>
            <a:ahLst/>
            <a:cxnLst/>
            <a:rect l="l" t="t" r="r" b="b"/>
            <a:pathLst>
              <a:path w="16151734" h="11137966">
                <a:moveTo>
                  <a:pt x="0" y="0"/>
                </a:moveTo>
                <a:lnTo>
                  <a:pt x="16151734" y="0"/>
                </a:lnTo>
                <a:lnTo>
                  <a:pt x="16151734" y="11137966"/>
                </a:lnTo>
                <a:lnTo>
                  <a:pt x="0" y="11137966"/>
                </a:lnTo>
                <a:lnTo>
                  <a:pt x="0" y="0"/>
                </a:lnTo>
                <a:close/>
              </a:path>
            </a:pathLst>
          </a:custGeom>
          <a:blipFill>
            <a:blip r:embed="rId3"/>
            <a:stretch>
              <a:fillRect t="-8272" r="-46434"/>
            </a:stretch>
          </a:blipFill>
        </p:spPr>
        <p:txBody>
          <a:bodyPr/>
          <a:lstStyle/>
          <a:p>
            <a:endParaRPr lang="en-US"/>
          </a:p>
        </p:txBody>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24235575" y="301660"/>
            <a:ext cx="98" cy="923329"/>
            <a:chOff x="0" y="0"/>
            <a:chExt cx="130" cy="1231106"/>
          </a:xfrm>
        </p:grpSpPr>
        <p:sp>
          <p:nvSpPr>
            <p:cNvPr id="5" name="Freeform 5"/>
            <p:cNvSpPr/>
            <p:nvPr/>
          </p:nvSpPr>
          <p:spPr>
            <a:xfrm>
              <a:off x="0" y="0"/>
              <a:ext cx="127" cy="1231138"/>
            </a:xfrm>
            <a:custGeom>
              <a:avLst/>
              <a:gdLst/>
              <a:ahLst/>
              <a:cxnLst/>
              <a:rect l="l" t="t" r="r" b="b"/>
              <a:pathLst>
                <a:path w="127" h="1231138">
                  <a:moveTo>
                    <a:pt x="0" y="0"/>
                  </a:moveTo>
                  <a:lnTo>
                    <a:pt x="127" y="0"/>
                  </a:lnTo>
                  <a:lnTo>
                    <a:pt x="127" y="1231138"/>
                  </a:lnTo>
                  <a:lnTo>
                    <a:pt x="0" y="1231138"/>
                  </a:lnTo>
                  <a:close/>
                </a:path>
              </a:pathLst>
            </a:custGeom>
            <a:solidFill>
              <a:srgbClr val="FFFFFF"/>
            </a:solidFill>
          </p:spPr>
          <p:txBody>
            <a:bodyPr/>
            <a:lstStyle/>
            <a:p>
              <a:endParaRPr lang="en-US"/>
            </a:p>
          </p:txBody>
        </p:sp>
      </p:grpSp>
      <p:grpSp>
        <p:nvGrpSpPr>
          <p:cNvPr id="6" name="Group 6"/>
          <p:cNvGrpSpPr/>
          <p:nvPr/>
        </p:nvGrpSpPr>
        <p:grpSpPr>
          <a:xfrm>
            <a:off x="734094" y="301660"/>
            <a:ext cx="9026770" cy="3336663"/>
            <a:chOff x="0" y="0"/>
            <a:chExt cx="12035694" cy="4448884"/>
          </a:xfrm>
        </p:grpSpPr>
        <p:sp>
          <p:nvSpPr>
            <p:cNvPr id="7" name="Freeform 7"/>
            <p:cNvSpPr/>
            <p:nvPr/>
          </p:nvSpPr>
          <p:spPr>
            <a:xfrm>
              <a:off x="0" y="0"/>
              <a:ext cx="12035694" cy="4448883"/>
            </a:xfrm>
            <a:custGeom>
              <a:avLst/>
              <a:gdLst/>
              <a:ahLst/>
              <a:cxnLst/>
              <a:rect l="l" t="t" r="r" b="b"/>
              <a:pathLst>
                <a:path w="12035694" h="4448883">
                  <a:moveTo>
                    <a:pt x="0" y="0"/>
                  </a:moveTo>
                  <a:lnTo>
                    <a:pt x="12035694" y="0"/>
                  </a:lnTo>
                  <a:lnTo>
                    <a:pt x="12035694" y="4448883"/>
                  </a:lnTo>
                  <a:lnTo>
                    <a:pt x="0" y="4448883"/>
                  </a:lnTo>
                  <a:close/>
                </a:path>
              </a:pathLst>
            </a:custGeom>
            <a:solidFill>
              <a:srgbClr val="000000">
                <a:alpha val="0"/>
              </a:srgbClr>
            </a:solidFill>
          </p:spPr>
          <p:txBody>
            <a:bodyPr/>
            <a:lstStyle/>
            <a:p>
              <a:endParaRPr lang="en-US"/>
            </a:p>
          </p:txBody>
        </p:sp>
        <p:sp>
          <p:nvSpPr>
            <p:cNvPr id="8" name="TextBox 8"/>
            <p:cNvSpPr txBox="1"/>
            <p:nvPr/>
          </p:nvSpPr>
          <p:spPr>
            <a:xfrm>
              <a:off x="0" y="9525"/>
              <a:ext cx="12035694" cy="4439359"/>
            </a:xfrm>
            <a:prstGeom prst="rect">
              <a:avLst/>
            </a:prstGeom>
          </p:spPr>
          <p:txBody>
            <a:bodyPr lIns="0" tIns="0" rIns="0" bIns="0" rtlCol="0" anchor="ctr"/>
            <a:lstStyle/>
            <a:p>
              <a:pPr marL="0" lvl="0" indent="0" algn="l">
                <a:lnSpc>
                  <a:spcPts val="7616"/>
                </a:lnSpc>
              </a:pPr>
              <a:r>
                <a:rPr lang="en-US" sz="6400" b="1" u="none" strike="noStrike">
                  <a:solidFill>
                    <a:srgbClr val="162328"/>
                  </a:solidFill>
                  <a:latin typeface="Manrope Bold"/>
                  <a:ea typeface="Manrope Bold"/>
                  <a:cs typeface="Manrope Bold"/>
                  <a:sym typeface="Manrope Bold"/>
                </a:rPr>
                <a:t>Why</a:t>
              </a:r>
            </a:p>
            <a:p>
              <a:pPr marL="0" lvl="0" indent="0" algn="l">
                <a:lnSpc>
                  <a:spcPts val="7616"/>
                </a:lnSpc>
              </a:pPr>
              <a:r>
                <a:rPr lang="en-US" sz="6400" b="1" u="none" strike="noStrike">
                  <a:solidFill>
                    <a:srgbClr val="162328"/>
                  </a:solidFill>
                  <a:latin typeface="Manrope Bold"/>
                  <a:ea typeface="Manrope Bold"/>
                  <a:cs typeface="Manrope Bold"/>
                  <a:sym typeface="Manrope Bold"/>
                </a:rPr>
                <a:t>Non-Governmental Organisations (NGO)? </a:t>
              </a:r>
            </a:p>
          </p:txBody>
        </p:sp>
      </p:grpSp>
      <p:grpSp>
        <p:nvGrpSpPr>
          <p:cNvPr id="9" name="Group 9"/>
          <p:cNvGrpSpPr/>
          <p:nvPr/>
        </p:nvGrpSpPr>
        <p:grpSpPr>
          <a:xfrm>
            <a:off x="0" y="4606437"/>
            <a:ext cx="10804398" cy="4956945"/>
            <a:chOff x="0" y="0"/>
            <a:chExt cx="3021248" cy="1305533"/>
          </a:xfrm>
        </p:grpSpPr>
        <p:sp>
          <p:nvSpPr>
            <p:cNvPr id="10" name="Freeform 10"/>
            <p:cNvSpPr/>
            <p:nvPr/>
          </p:nvSpPr>
          <p:spPr>
            <a:xfrm>
              <a:off x="0" y="0"/>
              <a:ext cx="3021248" cy="1305533"/>
            </a:xfrm>
            <a:custGeom>
              <a:avLst/>
              <a:gdLst/>
              <a:ahLst/>
              <a:cxnLst/>
              <a:rect l="l" t="t" r="r" b="b"/>
              <a:pathLst>
                <a:path w="3021248" h="1305533">
                  <a:moveTo>
                    <a:pt x="34420" y="0"/>
                  </a:moveTo>
                  <a:lnTo>
                    <a:pt x="2986829" y="0"/>
                  </a:lnTo>
                  <a:cubicBezTo>
                    <a:pt x="2995957" y="0"/>
                    <a:pt x="3004712" y="3626"/>
                    <a:pt x="3011167" y="10081"/>
                  </a:cubicBezTo>
                  <a:cubicBezTo>
                    <a:pt x="3017622" y="16536"/>
                    <a:pt x="3021248" y="25291"/>
                    <a:pt x="3021248" y="34420"/>
                  </a:cubicBezTo>
                  <a:lnTo>
                    <a:pt x="3021248" y="1271113"/>
                  </a:lnTo>
                  <a:cubicBezTo>
                    <a:pt x="3021248" y="1290123"/>
                    <a:pt x="3005838" y="1305533"/>
                    <a:pt x="2986829" y="1305533"/>
                  </a:cubicBezTo>
                  <a:lnTo>
                    <a:pt x="34420" y="1305533"/>
                  </a:lnTo>
                  <a:cubicBezTo>
                    <a:pt x="25291" y="1305533"/>
                    <a:pt x="16536" y="1301907"/>
                    <a:pt x="10081" y="1295452"/>
                  </a:cubicBezTo>
                  <a:cubicBezTo>
                    <a:pt x="3626" y="1288997"/>
                    <a:pt x="0" y="1280242"/>
                    <a:pt x="0" y="1271113"/>
                  </a:cubicBezTo>
                  <a:lnTo>
                    <a:pt x="0" y="34420"/>
                  </a:lnTo>
                  <a:cubicBezTo>
                    <a:pt x="0" y="25291"/>
                    <a:pt x="3626" y="16536"/>
                    <a:pt x="10081" y="10081"/>
                  </a:cubicBezTo>
                  <a:cubicBezTo>
                    <a:pt x="16536" y="3626"/>
                    <a:pt x="25291" y="0"/>
                    <a:pt x="34420" y="0"/>
                  </a:cubicBezTo>
                  <a:close/>
                </a:path>
              </a:pathLst>
            </a:custGeom>
            <a:solidFill>
              <a:srgbClr val="FFFFFF">
                <a:alpha val="49804"/>
              </a:srgbClr>
            </a:solidFill>
          </p:spPr>
          <p:txBody>
            <a:bodyPr/>
            <a:lstStyle/>
            <a:p>
              <a:endParaRPr lang="en-US"/>
            </a:p>
          </p:txBody>
        </p:sp>
        <p:sp>
          <p:nvSpPr>
            <p:cNvPr id="11" name="TextBox 11"/>
            <p:cNvSpPr txBox="1"/>
            <p:nvPr/>
          </p:nvSpPr>
          <p:spPr>
            <a:xfrm>
              <a:off x="0" y="-57150"/>
              <a:ext cx="3021248" cy="1362683"/>
            </a:xfrm>
            <a:prstGeom prst="rect">
              <a:avLst/>
            </a:prstGeom>
          </p:spPr>
          <p:txBody>
            <a:bodyPr lIns="50800" tIns="50800" rIns="50800" bIns="50800" rtlCol="0" anchor="ctr"/>
            <a:lstStyle/>
            <a:p>
              <a:pPr algn="ctr">
                <a:lnSpc>
                  <a:spcPts val="3207"/>
                </a:lnSpc>
              </a:pPr>
              <a:endParaRPr/>
            </a:p>
          </p:txBody>
        </p:sp>
      </p:grpSp>
      <p:sp>
        <p:nvSpPr>
          <p:cNvPr id="12" name="TextBox 12"/>
          <p:cNvSpPr txBox="1"/>
          <p:nvPr/>
        </p:nvSpPr>
        <p:spPr>
          <a:xfrm>
            <a:off x="734094" y="5081020"/>
            <a:ext cx="9345766" cy="3960495"/>
          </a:xfrm>
          <a:prstGeom prst="rect">
            <a:avLst/>
          </a:prstGeom>
        </p:spPr>
        <p:txBody>
          <a:bodyPr lIns="0" tIns="0" rIns="0" bIns="0" rtlCol="0" anchor="t">
            <a:spAutoFit/>
          </a:bodyPr>
          <a:lstStyle/>
          <a:p>
            <a:pPr algn="l">
              <a:lnSpc>
                <a:spcPts val="3780"/>
              </a:lnSpc>
            </a:pPr>
            <a:r>
              <a:rPr lang="en-US" sz="2700">
                <a:solidFill>
                  <a:srgbClr val="162328"/>
                </a:solidFill>
                <a:latin typeface="Manrope"/>
                <a:ea typeface="Manrope"/>
                <a:cs typeface="Manrope"/>
                <a:sym typeface="Manrope"/>
              </a:rPr>
              <a:t>Local NGOs and community initiatives focused on the cultural and creative sectors (CCSI) and the circular economy are important enablers of circular transitions at the local level.</a:t>
            </a:r>
          </a:p>
          <a:p>
            <a:pPr algn="l">
              <a:lnSpc>
                <a:spcPts val="1400"/>
              </a:lnSpc>
            </a:pPr>
            <a:endParaRPr lang="en-US" sz="2700">
              <a:solidFill>
                <a:srgbClr val="162328"/>
              </a:solidFill>
              <a:latin typeface="Manrope"/>
              <a:ea typeface="Manrope"/>
              <a:cs typeface="Manrope"/>
              <a:sym typeface="Manrope"/>
            </a:endParaRPr>
          </a:p>
          <a:p>
            <a:pPr algn="l">
              <a:lnSpc>
                <a:spcPts val="3780"/>
              </a:lnSpc>
            </a:pPr>
            <a:r>
              <a:rPr lang="en-US" sz="2700">
                <a:solidFill>
                  <a:srgbClr val="162328"/>
                </a:solidFill>
                <a:latin typeface="Manrope"/>
                <a:ea typeface="Manrope"/>
                <a:cs typeface="Manrope"/>
                <a:sym typeface="Manrope"/>
              </a:rPr>
              <a:t>By collaborating with creative professionals on projects that promote circular lifestyles, they can develop innovative and engaging ways to educate the public and inspire sustainable behavior change among citizens.</a:t>
            </a:r>
          </a:p>
        </p:txBody>
      </p:sp>
      <p:sp>
        <p:nvSpPr>
          <p:cNvPr id="13" name="TextBox 13"/>
          <p:cNvSpPr txBox="1"/>
          <p:nvPr/>
        </p:nvSpPr>
        <p:spPr>
          <a:xfrm rot="-5400000">
            <a:off x="13420292" y="5362966"/>
            <a:ext cx="9059100" cy="390568"/>
          </a:xfrm>
          <a:prstGeom prst="rect">
            <a:avLst/>
          </a:prstGeom>
        </p:spPr>
        <p:txBody>
          <a:bodyPr lIns="0" tIns="0" rIns="0" bIns="0" rtlCol="0" anchor="t">
            <a:spAutoFit/>
          </a:bodyPr>
          <a:lstStyle/>
          <a:p>
            <a:pPr marL="0" lvl="0" indent="0" algn="l">
              <a:lnSpc>
                <a:spcPts val="3000"/>
              </a:lnSpc>
            </a:pPr>
            <a:r>
              <a:rPr lang="en-US" sz="2500" b="1">
                <a:solidFill>
                  <a:srgbClr val="EEEEEE"/>
                </a:solidFill>
                <a:latin typeface="Manrope Bold"/>
                <a:ea typeface="Manrope Bold"/>
                <a:cs typeface="Manrope Bold"/>
                <a:sym typeface="Manrope Bold"/>
              </a:rPr>
              <a:t>Photo: Kiel / Jan Konitzki</a:t>
            </a:r>
          </a:p>
        </p:txBody>
      </p:sp>
      <p:sp>
        <p:nvSpPr>
          <p:cNvPr id="14" name="Freeform 14"/>
          <p:cNvSpPr/>
          <p:nvPr/>
        </p:nvSpPr>
        <p:spPr>
          <a:xfrm>
            <a:off x="9157663" y="188920"/>
            <a:ext cx="2950571" cy="1781072"/>
          </a:xfrm>
          <a:custGeom>
            <a:avLst/>
            <a:gdLst/>
            <a:ahLst/>
            <a:cxnLst/>
            <a:rect l="l" t="t" r="r" b="b"/>
            <a:pathLst>
              <a:path w="2950571" h="1781072">
                <a:moveTo>
                  <a:pt x="0" y="0"/>
                </a:moveTo>
                <a:lnTo>
                  <a:pt x="2950571" y="0"/>
                </a:lnTo>
                <a:lnTo>
                  <a:pt x="2950571" y="1781072"/>
                </a:lnTo>
                <a:lnTo>
                  <a:pt x="0" y="17810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4144585" y="0"/>
            <a:ext cx="14707790" cy="10287000"/>
          </a:xfrm>
          <a:custGeom>
            <a:avLst/>
            <a:gdLst/>
            <a:ahLst/>
            <a:cxnLst/>
            <a:rect l="l" t="t" r="r" b="b"/>
            <a:pathLst>
              <a:path w="14707790" h="10287000">
                <a:moveTo>
                  <a:pt x="14707789" y="0"/>
                </a:moveTo>
                <a:lnTo>
                  <a:pt x="0" y="0"/>
                </a:lnTo>
                <a:lnTo>
                  <a:pt x="0" y="10287000"/>
                </a:lnTo>
                <a:lnTo>
                  <a:pt x="14707789" y="10287000"/>
                </a:lnTo>
                <a:lnTo>
                  <a:pt x="14707789" y="0"/>
                </a:lnTo>
                <a:close/>
              </a:path>
            </a:pathLst>
          </a:custGeom>
          <a:blipFill>
            <a:blip r:embed="rId3"/>
            <a:stretch>
              <a:fillRect/>
            </a:stretch>
          </a:blipFill>
        </p:spPr>
        <p:txBody>
          <a:bodyPr/>
          <a:lstStyle/>
          <a:p>
            <a:endParaRPr lang="en-US"/>
          </a:p>
        </p:txBody>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24235575" y="301660"/>
            <a:ext cx="98" cy="923329"/>
            <a:chOff x="0" y="0"/>
            <a:chExt cx="130" cy="1231106"/>
          </a:xfrm>
        </p:grpSpPr>
        <p:sp>
          <p:nvSpPr>
            <p:cNvPr id="5" name="Freeform 5"/>
            <p:cNvSpPr/>
            <p:nvPr/>
          </p:nvSpPr>
          <p:spPr>
            <a:xfrm>
              <a:off x="0" y="0"/>
              <a:ext cx="127" cy="1231138"/>
            </a:xfrm>
            <a:custGeom>
              <a:avLst/>
              <a:gdLst/>
              <a:ahLst/>
              <a:cxnLst/>
              <a:rect l="l" t="t" r="r" b="b"/>
              <a:pathLst>
                <a:path w="127" h="1231138">
                  <a:moveTo>
                    <a:pt x="0" y="0"/>
                  </a:moveTo>
                  <a:lnTo>
                    <a:pt x="127" y="0"/>
                  </a:lnTo>
                  <a:lnTo>
                    <a:pt x="127" y="1231138"/>
                  </a:lnTo>
                  <a:lnTo>
                    <a:pt x="0" y="1231138"/>
                  </a:lnTo>
                  <a:close/>
                </a:path>
              </a:pathLst>
            </a:custGeom>
            <a:solidFill>
              <a:srgbClr val="FFFFFF"/>
            </a:solidFill>
          </p:spPr>
          <p:txBody>
            <a:bodyPr/>
            <a:lstStyle/>
            <a:p>
              <a:endParaRPr lang="en-US"/>
            </a:p>
          </p:txBody>
        </p:sp>
      </p:grpSp>
      <p:grpSp>
        <p:nvGrpSpPr>
          <p:cNvPr id="6" name="Group 6"/>
          <p:cNvGrpSpPr/>
          <p:nvPr/>
        </p:nvGrpSpPr>
        <p:grpSpPr>
          <a:xfrm>
            <a:off x="734094" y="387386"/>
            <a:ext cx="9026770" cy="3336663"/>
            <a:chOff x="0" y="0"/>
            <a:chExt cx="12035694" cy="4448884"/>
          </a:xfrm>
        </p:grpSpPr>
        <p:sp>
          <p:nvSpPr>
            <p:cNvPr id="7" name="Freeform 7"/>
            <p:cNvSpPr/>
            <p:nvPr/>
          </p:nvSpPr>
          <p:spPr>
            <a:xfrm>
              <a:off x="0" y="0"/>
              <a:ext cx="12035694" cy="4448883"/>
            </a:xfrm>
            <a:custGeom>
              <a:avLst/>
              <a:gdLst/>
              <a:ahLst/>
              <a:cxnLst/>
              <a:rect l="l" t="t" r="r" b="b"/>
              <a:pathLst>
                <a:path w="12035694" h="4448883">
                  <a:moveTo>
                    <a:pt x="0" y="0"/>
                  </a:moveTo>
                  <a:lnTo>
                    <a:pt x="12035694" y="0"/>
                  </a:lnTo>
                  <a:lnTo>
                    <a:pt x="12035694" y="4448883"/>
                  </a:lnTo>
                  <a:lnTo>
                    <a:pt x="0" y="4448883"/>
                  </a:lnTo>
                  <a:close/>
                </a:path>
              </a:pathLst>
            </a:custGeom>
            <a:solidFill>
              <a:srgbClr val="000000">
                <a:alpha val="0"/>
              </a:srgbClr>
            </a:solidFill>
          </p:spPr>
          <p:txBody>
            <a:bodyPr/>
            <a:lstStyle/>
            <a:p>
              <a:endParaRPr lang="en-US"/>
            </a:p>
          </p:txBody>
        </p:sp>
        <p:sp>
          <p:nvSpPr>
            <p:cNvPr id="8" name="TextBox 8"/>
            <p:cNvSpPr txBox="1"/>
            <p:nvPr/>
          </p:nvSpPr>
          <p:spPr>
            <a:xfrm>
              <a:off x="0" y="9525"/>
              <a:ext cx="12035694" cy="4439359"/>
            </a:xfrm>
            <a:prstGeom prst="rect">
              <a:avLst/>
            </a:prstGeom>
          </p:spPr>
          <p:txBody>
            <a:bodyPr lIns="0" tIns="0" rIns="0" bIns="0" rtlCol="0" anchor="ctr"/>
            <a:lstStyle/>
            <a:p>
              <a:pPr marL="0" lvl="0" indent="0" algn="l">
                <a:lnSpc>
                  <a:spcPts val="7616"/>
                </a:lnSpc>
              </a:pPr>
              <a:r>
                <a:rPr lang="en-US" sz="6400" b="1" u="none" strike="noStrike">
                  <a:solidFill>
                    <a:srgbClr val="162328"/>
                  </a:solidFill>
                  <a:latin typeface="Manrope Bold"/>
                  <a:ea typeface="Manrope Bold"/>
                  <a:cs typeface="Manrope Bold"/>
                  <a:sym typeface="Manrope Bold"/>
                </a:rPr>
                <a:t>Why</a:t>
              </a:r>
            </a:p>
            <a:p>
              <a:pPr marL="0" lvl="0" indent="0" algn="l">
                <a:lnSpc>
                  <a:spcPts val="7616"/>
                </a:lnSpc>
              </a:pPr>
              <a:r>
                <a:rPr lang="en-US" sz="6400" b="1" u="none" strike="noStrike">
                  <a:solidFill>
                    <a:srgbClr val="162328"/>
                  </a:solidFill>
                  <a:latin typeface="Manrope Bold"/>
                  <a:ea typeface="Manrope Bold"/>
                  <a:cs typeface="Manrope Bold"/>
                  <a:sym typeface="Manrope Bold"/>
                </a:rPr>
                <a:t>Network</a:t>
              </a:r>
            </a:p>
            <a:p>
              <a:pPr marL="0" lvl="0" indent="0" algn="l">
                <a:lnSpc>
                  <a:spcPts val="7616"/>
                </a:lnSpc>
              </a:pPr>
              <a:r>
                <a:rPr lang="en-US" sz="6400" b="1" u="none" strike="noStrike">
                  <a:solidFill>
                    <a:srgbClr val="162328"/>
                  </a:solidFill>
                  <a:latin typeface="Manrope Bold"/>
                  <a:ea typeface="Manrope Bold"/>
                  <a:cs typeface="Manrope Bold"/>
                  <a:sym typeface="Manrope Bold"/>
                </a:rPr>
                <a:t>Organisations? </a:t>
              </a:r>
            </a:p>
          </p:txBody>
        </p:sp>
      </p:grpSp>
      <p:grpSp>
        <p:nvGrpSpPr>
          <p:cNvPr id="9" name="Group 9"/>
          <p:cNvGrpSpPr/>
          <p:nvPr/>
        </p:nvGrpSpPr>
        <p:grpSpPr>
          <a:xfrm>
            <a:off x="0" y="4606437"/>
            <a:ext cx="10804398" cy="4956945"/>
            <a:chOff x="0" y="0"/>
            <a:chExt cx="3021248" cy="1305533"/>
          </a:xfrm>
        </p:grpSpPr>
        <p:sp>
          <p:nvSpPr>
            <p:cNvPr id="10" name="Freeform 10"/>
            <p:cNvSpPr/>
            <p:nvPr/>
          </p:nvSpPr>
          <p:spPr>
            <a:xfrm>
              <a:off x="0" y="0"/>
              <a:ext cx="3021248" cy="1305533"/>
            </a:xfrm>
            <a:custGeom>
              <a:avLst/>
              <a:gdLst/>
              <a:ahLst/>
              <a:cxnLst/>
              <a:rect l="l" t="t" r="r" b="b"/>
              <a:pathLst>
                <a:path w="3021248" h="1305533">
                  <a:moveTo>
                    <a:pt x="34420" y="0"/>
                  </a:moveTo>
                  <a:lnTo>
                    <a:pt x="2986829" y="0"/>
                  </a:lnTo>
                  <a:cubicBezTo>
                    <a:pt x="2995957" y="0"/>
                    <a:pt x="3004712" y="3626"/>
                    <a:pt x="3011167" y="10081"/>
                  </a:cubicBezTo>
                  <a:cubicBezTo>
                    <a:pt x="3017622" y="16536"/>
                    <a:pt x="3021248" y="25291"/>
                    <a:pt x="3021248" y="34420"/>
                  </a:cubicBezTo>
                  <a:lnTo>
                    <a:pt x="3021248" y="1271113"/>
                  </a:lnTo>
                  <a:cubicBezTo>
                    <a:pt x="3021248" y="1290123"/>
                    <a:pt x="3005838" y="1305533"/>
                    <a:pt x="2986829" y="1305533"/>
                  </a:cubicBezTo>
                  <a:lnTo>
                    <a:pt x="34420" y="1305533"/>
                  </a:lnTo>
                  <a:cubicBezTo>
                    <a:pt x="25291" y="1305533"/>
                    <a:pt x="16536" y="1301907"/>
                    <a:pt x="10081" y="1295452"/>
                  </a:cubicBezTo>
                  <a:cubicBezTo>
                    <a:pt x="3626" y="1288997"/>
                    <a:pt x="0" y="1280242"/>
                    <a:pt x="0" y="1271113"/>
                  </a:cubicBezTo>
                  <a:lnTo>
                    <a:pt x="0" y="34420"/>
                  </a:lnTo>
                  <a:cubicBezTo>
                    <a:pt x="0" y="25291"/>
                    <a:pt x="3626" y="16536"/>
                    <a:pt x="10081" y="10081"/>
                  </a:cubicBezTo>
                  <a:cubicBezTo>
                    <a:pt x="16536" y="3626"/>
                    <a:pt x="25291" y="0"/>
                    <a:pt x="34420" y="0"/>
                  </a:cubicBezTo>
                  <a:close/>
                </a:path>
              </a:pathLst>
            </a:custGeom>
            <a:solidFill>
              <a:srgbClr val="FFFFFF">
                <a:alpha val="49804"/>
              </a:srgbClr>
            </a:solidFill>
          </p:spPr>
          <p:txBody>
            <a:bodyPr/>
            <a:lstStyle/>
            <a:p>
              <a:endParaRPr lang="en-US"/>
            </a:p>
          </p:txBody>
        </p:sp>
        <p:sp>
          <p:nvSpPr>
            <p:cNvPr id="11" name="TextBox 11"/>
            <p:cNvSpPr txBox="1"/>
            <p:nvPr/>
          </p:nvSpPr>
          <p:spPr>
            <a:xfrm>
              <a:off x="0" y="-57150"/>
              <a:ext cx="3021248" cy="1362683"/>
            </a:xfrm>
            <a:prstGeom prst="rect">
              <a:avLst/>
            </a:prstGeom>
          </p:spPr>
          <p:txBody>
            <a:bodyPr lIns="50800" tIns="50800" rIns="50800" bIns="50800" rtlCol="0" anchor="ctr"/>
            <a:lstStyle/>
            <a:p>
              <a:pPr algn="ctr">
                <a:lnSpc>
                  <a:spcPts val="3207"/>
                </a:lnSpc>
              </a:pPr>
              <a:endParaRPr/>
            </a:p>
          </p:txBody>
        </p:sp>
      </p:grpSp>
      <p:sp>
        <p:nvSpPr>
          <p:cNvPr id="12" name="TextBox 12"/>
          <p:cNvSpPr txBox="1"/>
          <p:nvPr/>
        </p:nvSpPr>
        <p:spPr>
          <a:xfrm>
            <a:off x="734094" y="5081020"/>
            <a:ext cx="9345766" cy="3960154"/>
          </a:xfrm>
          <a:prstGeom prst="rect">
            <a:avLst/>
          </a:prstGeom>
        </p:spPr>
        <p:txBody>
          <a:bodyPr lIns="0" tIns="0" rIns="0" bIns="0" rtlCol="0" anchor="t">
            <a:spAutoFit/>
          </a:bodyPr>
          <a:lstStyle/>
          <a:p>
            <a:pPr algn="l">
              <a:lnSpc>
                <a:spcPts val="3780"/>
              </a:lnSpc>
            </a:pPr>
            <a:r>
              <a:rPr lang="en-US" sz="2700" dirty="0">
                <a:solidFill>
                  <a:srgbClr val="162328"/>
                </a:solidFill>
                <a:latin typeface="Manrope"/>
                <a:ea typeface="Manrope"/>
                <a:cs typeface="Manrope"/>
                <a:sym typeface="Manrope"/>
              </a:rPr>
              <a:t>Various </a:t>
            </a:r>
            <a:r>
              <a:rPr lang="en-US" sz="2700" b="1" dirty="0">
                <a:solidFill>
                  <a:srgbClr val="162328"/>
                </a:solidFill>
                <a:latin typeface="Manrope Bold"/>
                <a:ea typeface="Manrope Bold"/>
                <a:cs typeface="Manrope Bold"/>
                <a:sym typeface="Manrope Bold"/>
              </a:rPr>
              <a:t>regional, national and transnational network </a:t>
            </a:r>
            <a:r>
              <a:rPr lang="en-US" sz="2700" b="1" dirty="0" err="1">
                <a:solidFill>
                  <a:srgbClr val="162328"/>
                </a:solidFill>
                <a:latin typeface="Manrope Bold"/>
                <a:ea typeface="Manrope Bold"/>
                <a:cs typeface="Manrope Bold"/>
                <a:sym typeface="Manrope Bold"/>
              </a:rPr>
              <a:t>organisations</a:t>
            </a:r>
            <a:r>
              <a:rPr lang="en-US" sz="2700" b="1" dirty="0">
                <a:solidFill>
                  <a:srgbClr val="162328"/>
                </a:solidFill>
                <a:latin typeface="Manrope Bold"/>
                <a:ea typeface="Manrope Bold"/>
                <a:cs typeface="Manrope Bold"/>
                <a:sym typeface="Manrope Bold"/>
              </a:rPr>
              <a:t> </a:t>
            </a:r>
            <a:r>
              <a:rPr lang="en-US" sz="2700" dirty="0">
                <a:solidFill>
                  <a:srgbClr val="162328"/>
                </a:solidFill>
                <a:latin typeface="Manrope"/>
                <a:ea typeface="Manrope"/>
                <a:cs typeface="Manrope"/>
                <a:sym typeface="Manrope"/>
              </a:rPr>
              <a:t>can support initiatives that include creative and cultural actors in circular economy initiatives. They can provide guidance and advice to relevant local stakeholders, help make necessary connections amongst parties and do political lobbying.</a:t>
            </a:r>
          </a:p>
          <a:p>
            <a:pPr algn="l">
              <a:lnSpc>
                <a:spcPts val="1399"/>
              </a:lnSpc>
            </a:pPr>
            <a:endParaRPr lang="en-US" sz="2700" dirty="0">
              <a:solidFill>
                <a:srgbClr val="162328"/>
              </a:solidFill>
              <a:latin typeface="Manrope"/>
              <a:ea typeface="Manrope"/>
              <a:cs typeface="Manrope"/>
              <a:sym typeface="Manrope"/>
            </a:endParaRPr>
          </a:p>
          <a:p>
            <a:pPr algn="l">
              <a:lnSpc>
                <a:spcPts val="3780"/>
              </a:lnSpc>
            </a:pPr>
            <a:r>
              <a:rPr lang="en-US" sz="2700" dirty="0">
                <a:solidFill>
                  <a:srgbClr val="162328"/>
                </a:solidFill>
                <a:latin typeface="Manrope"/>
                <a:ea typeface="Manrope"/>
                <a:cs typeface="Manrope"/>
                <a:sym typeface="Manrope"/>
              </a:rPr>
              <a:t>By doing this, they can </a:t>
            </a:r>
            <a:r>
              <a:rPr lang="en-US" sz="2700" dirty="0" err="1">
                <a:solidFill>
                  <a:srgbClr val="162328"/>
                </a:solidFill>
                <a:latin typeface="Manrope"/>
                <a:ea typeface="Manrope"/>
                <a:cs typeface="Manrope"/>
                <a:sym typeface="Manrope"/>
              </a:rPr>
              <a:t>maximise</a:t>
            </a:r>
            <a:r>
              <a:rPr lang="en-US" sz="2700" dirty="0">
                <a:solidFill>
                  <a:srgbClr val="162328"/>
                </a:solidFill>
                <a:latin typeface="Manrope"/>
                <a:ea typeface="Manrope"/>
                <a:cs typeface="Manrope"/>
                <a:sym typeface="Manrope"/>
              </a:rPr>
              <a:t> the reach and impact of CCSI-led local circular economy initiatives.</a:t>
            </a:r>
          </a:p>
        </p:txBody>
      </p:sp>
      <p:sp>
        <p:nvSpPr>
          <p:cNvPr id="13" name="TextBox 13"/>
          <p:cNvSpPr txBox="1"/>
          <p:nvPr/>
        </p:nvSpPr>
        <p:spPr>
          <a:xfrm rot="-5400000">
            <a:off x="13420292" y="5362966"/>
            <a:ext cx="9059100" cy="390568"/>
          </a:xfrm>
          <a:prstGeom prst="rect">
            <a:avLst/>
          </a:prstGeom>
        </p:spPr>
        <p:txBody>
          <a:bodyPr lIns="0" tIns="0" rIns="0" bIns="0" rtlCol="0" anchor="t">
            <a:spAutoFit/>
          </a:bodyPr>
          <a:lstStyle/>
          <a:p>
            <a:pPr marL="0" lvl="0" indent="0" algn="l">
              <a:lnSpc>
                <a:spcPts val="3000"/>
              </a:lnSpc>
            </a:pPr>
            <a:r>
              <a:rPr lang="en-US" sz="2500" b="1">
                <a:solidFill>
                  <a:srgbClr val="EEEEEE"/>
                </a:solidFill>
                <a:latin typeface="Manrope Bold"/>
                <a:ea typeface="Manrope Bold"/>
                <a:cs typeface="Manrope Bold"/>
                <a:sym typeface="Manrope Bold"/>
              </a:rPr>
              <a:t>Photo: Kiel / Jan Konitzki</a:t>
            </a:r>
          </a:p>
        </p:txBody>
      </p:sp>
      <p:sp>
        <p:nvSpPr>
          <p:cNvPr id="14" name="Freeform 14"/>
          <p:cNvSpPr/>
          <p:nvPr/>
        </p:nvSpPr>
        <p:spPr>
          <a:xfrm>
            <a:off x="9329113" y="188920"/>
            <a:ext cx="2950571" cy="1781072"/>
          </a:xfrm>
          <a:custGeom>
            <a:avLst/>
            <a:gdLst/>
            <a:ahLst/>
            <a:cxnLst/>
            <a:rect l="l" t="t" r="r" b="b"/>
            <a:pathLst>
              <a:path w="2950571" h="1781072">
                <a:moveTo>
                  <a:pt x="0" y="0"/>
                </a:moveTo>
                <a:lnTo>
                  <a:pt x="2950571" y="0"/>
                </a:lnTo>
                <a:lnTo>
                  <a:pt x="2950571" y="1781072"/>
                </a:lnTo>
                <a:lnTo>
                  <a:pt x="0" y="17810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BCE78"/>
        </a:solidFill>
        <a:effectLst/>
      </p:bgPr>
    </p:bg>
    <p:spTree>
      <p:nvGrpSpPr>
        <p:cNvPr id="1" name=""/>
        <p:cNvGrpSpPr/>
        <p:nvPr/>
      </p:nvGrpSpPr>
      <p:grpSpPr>
        <a:xfrm>
          <a:off x="0" y="0"/>
          <a:ext cx="0" cy="0"/>
          <a:chOff x="0" y="0"/>
          <a:chExt cx="0" cy="0"/>
        </a:xfrm>
      </p:grpSpPr>
      <p:grpSp>
        <p:nvGrpSpPr>
          <p:cNvPr id="2" name="Group 2"/>
          <p:cNvGrpSpPr/>
          <p:nvPr/>
        </p:nvGrpSpPr>
        <p:grpSpPr>
          <a:xfrm>
            <a:off x="24235575" y="301660"/>
            <a:ext cx="98" cy="923329"/>
            <a:chOff x="0" y="0"/>
            <a:chExt cx="130" cy="1231106"/>
          </a:xfrm>
        </p:grpSpPr>
        <p:sp>
          <p:nvSpPr>
            <p:cNvPr id="3" name="Freeform 3"/>
            <p:cNvSpPr/>
            <p:nvPr/>
          </p:nvSpPr>
          <p:spPr>
            <a:xfrm>
              <a:off x="0" y="0"/>
              <a:ext cx="127" cy="1231138"/>
            </a:xfrm>
            <a:custGeom>
              <a:avLst/>
              <a:gdLst/>
              <a:ahLst/>
              <a:cxnLst/>
              <a:rect l="l" t="t" r="r" b="b"/>
              <a:pathLst>
                <a:path w="127" h="1231138">
                  <a:moveTo>
                    <a:pt x="0" y="0"/>
                  </a:moveTo>
                  <a:lnTo>
                    <a:pt x="127" y="0"/>
                  </a:lnTo>
                  <a:lnTo>
                    <a:pt x="127" y="1231138"/>
                  </a:lnTo>
                  <a:lnTo>
                    <a:pt x="0" y="1231138"/>
                  </a:lnTo>
                  <a:close/>
                </a:path>
              </a:pathLst>
            </a:custGeom>
            <a:solidFill>
              <a:srgbClr val="FFFFFF"/>
            </a:solidFill>
          </p:spPr>
          <p:txBody>
            <a:bodyPr/>
            <a:lstStyle/>
            <a:p>
              <a:endParaRPr lang="en-US"/>
            </a:p>
          </p:txBody>
        </p:sp>
      </p:grpSp>
      <p:grpSp>
        <p:nvGrpSpPr>
          <p:cNvPr id="4" name="Group 4"/>
          <p:cNvGrpSpPr/>
          <p:nvPr/>
        </p:nvGrpSpPr>
        <p:grpSpPr>
          <a:xfrm>
            <a:off x="9266077" y="-12149"/>
            <a:ext cx="9021923" cy="10287000"/>
            <a:chOff x="0" y="0"/>
            <a:chExt cx="12029230" cy="13716000"/>
          </a:xfrm>
        </p:grpSpPr>
        <p:sp>
          <p:nvSpPr>
            <p:cNvPr id="5" name="Freeform 5" descr="B.6 Programme area - Interreg Baltic Sea Region"/>
            <p:cNvSpPr/>
            <p:nvPr/>
          </p:nvSpPr>
          <p:spPr>
            <a:xfrm>
              <a:off x="0" y="0"/>
              <a:ext cx="12029230" cy="13716000"/>
            </a:xfrm>
            <a:custGeom>
              <a:avLst/>
              <a:gdLst/>
              <a:ahLst/>
              <a:cxnLst/>
              <a:rect l="l" t="t" r="r" b="b"/>
              <a:pathLst>
                <a:path w="12029230" h="13716000">
                  <a:moveTo>
                    <a:pt x="0" y="0"/>
                  </a:moveTo>
                  <a:lnTo>
                    <a:pt x="12029230" y="0"/>
                  </a:lnTo>
                  <a:lnTo>
                    <a:pt x="12029230" y="13716000"/>
                  </a:lnTo>
                  <a:lnTo>
                    <a:pt x="0" y="13716000"/>
                  </a:lnTo>
                  <a:lnTo>
                    <a:pt x="0" y="0"/>
                  </a:lnTo>
                  <a:close/>
                </a:path>
              </a:pathLst>
            </a:custGeom>
            <a:blipFill>
              <a:blip r:embed="rId3"/>
              <a:stretch>
                <a:fillRect l="-79831" t="-12610" r="-12296" b="-6392"/>
              </a:stretch>
            </a:blipFill>
          </p:spPr>
          <p:txBody>
            <a:bodyPr/>
            <a:lstStyle/>
            <a:p>
              <a:endParaRPr lang="en-US"/>
            </a:p>
          </p:txBody>
        </p:sp>
        <p:sp>
          <p:nvSpPr>
            <p:cNvPr id="6" name="Freeform 6" descr="Pin with solid fill"/>
            <p:cNvSpPr/>
            <p:nvPr/>
          </p:nvSpPr>
          <p:spPr>
            <a:xfrm>
              <a:off x="7690683" y="5428635"/>
              <a:ext cx="882749" cy="882749"/>
            </a:xfrm>
            <a:custGeom>
              <a:avLst/>
              <a:gdLst/>
              <a:ahLst/>
              <a:cxnLst/>
              <a:rect l="l" t="t" r="r" b="b"/>
              <a:pathLst>
                <a:path w="882749" h="882749">
                  <a:moveTo>
                    <a:pt x="0" y="0"/>
                  </a:moveTo>
                  <a:lnTo>
                    <a:pt x="882749" y="0"/>
                  </a:lnTo>
                  <a:lnTo>
                    <a:pt x="882749" y="882749"/>
                  </a:lnTo>
                  <a:lnTo>
                    <a:pt x="0" y="882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descr="Pin with solid fill"/>
            <p:cNvSpPr/>
            <p:nvPr/>
          </p:nvSpPr>
          <p:spPr>
            <a:xfrm>
              <a:off x="3677290" y="8149628"/>
              <a:ext cx="882749" cy="882749"/>
            </a:xfrm>
            <a:custGeom>
              <a:avLst/>
              <a:gdLst/>
              <a:ahLst/>
              <a:cxnLst/>
              <a:rect l="l" t="t" r="r" b="b"/>
              <a:pathLst>
                <a:path w="882749" h="882749">
                  <a:moveTo>
                    <a:pt x="0" y="0"/>
                  </a:moveTo>
                  <a:lnTo>
                    <a:pt x="882749" y="0"/>
                  </a:lnTo>
                  <a:lnTo>
                    <a:pt x="882749" y="882748"/>
                  </a:lnTo>
                  <a:lnTo>
                    <a:pt x="0" y="8827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descr="Pin with solid fill"/>
            <p:cNvSpPr/>
            <p:nvPr/>
          </p:nvSpPr>
          <p:spPr>
            <a:xfrm>
              <a:off x="3986931" y="9675749"/>
              <a:ext cx="882749" cy="882749"/>
            </a:xfrm>
            <a:custGeom>
              <a:avLst/>
              <a:gdLst/>
              <a:ahLst/>
              <a:cxnLst/>
              <a:rect l="l" t="t" r="r" b="b"/>
              <a:pathLst>
                <a:path w="882749" h="882749">
                  <a:moveTo>
                    <a:pt x="0" y="0"/>
                  </a:moveTo>
                  <a:lnTo>
                    <a:pt x="882748" y="0"/>
                  </a:lnTo>
                  <a:lnTo>
                    <a:pt x="882748" y="882748"/>
                  </a:lnTo>
                  <a:lnTo>
                    <a:pt x="0" y="8827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descr="Pin with solid fill"/>
            <p:cNvSpPr/>
            <p:nvPr/>
          </p:nvSpPr>
          <p:spPr>
            <a:xfrm>
              <a:off x="8649632" y="6141312"/>
              <a:ext cx="882749" cy="882749"/>
            </a:xfrm>
            <a:custGeom>
              <a:avLst/>
              <a:gdLst/>
              <a:ahLst/>
              <a:cxnLst/>
              <a:rect l="l" t="t" r="r" b="b"/>
              <a:pathLst>
                <a:path w="882749" h="882749">
                  <a:moveTo>
                    <a:pt x="0" y="0"/>
                  </a:moveTo>
                  <a:lnTo>
                    <a:pt x="882748" y="0"/>
                  </a:lnTo>
                  <a:lnTo>
                    <a:pt x="882748" y="882749"/>
                  </a:lnTo>
                  <a:lnTo>
                    <a:pt x="0" y="882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descr="Pin with solid fill"/>
            <p:cNvSpPr/>
            <p:nvPr/>
          </p:nvSpPr>
          <p:spPr>
            <a:xfrm>
              <a:off x="8611532" y="7670153"/>
              <a:ext cx="882749" cy="882749"/>
            </a:xfrm>
            <a:custGeom>
              <a:avLst/>
              <a:gdLst/>
              <a:ahLst/>
              <a:cxnLst/>
              <a:rect l="l" t="t" r="r" b="b"/>
              <a:pathLst>
                <a:path w="882749" h="882749">
                  <a:moveTo>
                    <a:pt x="0" y="0"/>
                  </a:moveTo>
                  <a:lnTo>
                    <a:pt x="882748" y="0"/>
                  </a:lnTo>
                  <a:lnTo>
                    <a:pt x="882748" y="882749"/>
                  </a:lnTo>
                  <a:lnTo>
                    <a:pt x="0" y="882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descr="Pin with solid fill"/>
            <p:cNvSpPr/>
            <p:nvPr/>
          </p:nvSpPr>
          <p:spPr>
            <a:xfrm>
              <a:off x="6642747" y="9358512"/>
              <a:ext cx="882749" cy="882749"/>
            </a:xfrm>
            <a:custGeom>
              <a:avLst/>
              <a:gdLst/>
              <a:ahLst/>
              <a:cxnLst/>
              <a:rect l="l" t="t" r="r" b="b"/>
              <a:pathLst>
                <a:path w="882749" h="882749">
                  <a:moveTo>
                    <a:pt x="0" y="0"/>
                  </a:moveTo>
                  <a:lnTo>
                    <a:pt x="882748" y="0"/>
                  </a:lnTo>
                  <a:lnTo>
                    <a:pt x="882748" y="882749"/>
                  </a:lnTo>
                  <a:lnTo>
                    <a:pt x="0" y="882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grpSp>
        <p:nvGrpSpPr>
          <p:cNvPr id="12" name="Group 12"/>
          <p:cNvGrpSpPr/>
          <p:nvPr/>
        </p:nvGrpSpPr>
        <p:grpSpPr>
          <a:xfrm>
            <a:off x="734094" y="387385"/>
            <a:ext cx="9026770" cy="2374680"/>
            <a:chOff x="0" y="0"/>
            <a:chExt cx="12035694" cy="3166240"/>
          </a:xfrm>
        </p:grpSpPr>
        <p:sp>
          <p:nvSpPr>
            <p:cNvPr id="13" name="Freeform 13"/>
            <p:cNvSpPr/>
            <p:nvPr/>
          </p:nvSpPr>
          <p:spPr>
            <a:xfrm>
              <a:off x="0" y="0"/>
              <a:ext cx="12035694" cy="3166240"/>
            </a:xfrm>
            <a:custGeom>
              <a:avLst/>
              <a:gdLst/>
              <a:ahLst/>
              <a:cxnLst/>
              <a:rect l="l" t="t" r="r" b="b"/>
              <a:pathLst>
                <a:path w="12035694" h="3166240">
                  <a:moveTo>
                    <a:pt x="0" y="0"/>
                  </a:moveTo>
                  <a:lnTo>
                    <a:pt x="12035694" y="0"/>
                  </a:lnTo>
                  <a:lnTo>
                    <a:pt x="12035694" y="3166240"/>
                  </a:lnTo>
                  <a:lnTo>
                    <a:pt x="0" y="3166240"/>
                  </a:lnTo>
                  <a:close/>
                </a:path>
              </a:pathLst>
            </a:custGeom>
            <a:solidFill>
              <a:srgbClr val="000000">
                <a:alpha val="0"/>
              </a:srgbClr>
            </a:solidFill>
          </p:spPr>
          <p:txBody>
            <a:bodyPr/>
            <a:lstStyle/>
            <a:p>
              <a:endParaRPr lang="en-US"/>
            </a:p>
          </p:txBody>
        </p:sp>
        <p:sp>
          <p:nvSpPr>
            <p:cNvPr id="14" name="TextBox 14"/>
            <p:cNvSpPr txBox="1"/>
            <p:nvPr/>
          </p:nvSpPr>
          <p:spPr>
            <a:xfrm>
              <a:off x="0" y="9525"/>
              <a:ext cx="12035694" cy="3156715"/>
            </a:xfrm>
            <a:prstGeom prst="rect">
              <a:avLst/>
            </a:prstGeom>
          </p:spPr>
          <p:txBody>
            <a:bodyPr lIns="0" tIns="0" rIns="0" bIns="0" rtlCol="0" anchor="ctr"/>
            <a:lstStyle/>
            <a:p>
              <a:pPr marL="0" lvl="0" indent="0" algn="l">
                <a:lnSpc>
                  <a:spcPts val="7616"/>
                </a:lnSpc>
              </a:pPr>
              <a:r>
                <a:rPr lang="en-US" sz="6400" b="1" u="none" strike="noStrike">
                  <a:solidFill>
                    <a:srgbClr val="162328"/>
                  </a:solidFill>
                  <a:latin typeface="Manrope Bold"/>
                  <a:ea typeface="Manrope Bold"/>
                  <a:cs typeface="Manrope Bold"/>
                  <a:sym typeface="Manrope Bold"/>
                </a:rPr>
                <a:t>Why national</a:t>
              </a:r>
            </a:p>
            <a:p>
              <a:pPr marL="0" lvl="0" indent="0" algn="l">
                <a:lnSpc>
                  <a:spcPts val="7616"/>
                </a:lnSpc>
              </a:pPr>
              <a:r>
                <a:rPr lang="en-US" sz="6400" b="1" u="none" strike="noStrike">
                  <a:solidFill>
                    <a:srgbClr val="162328"/>
                  </a:solidFill>
                  <a:latin typeface="Manrope Bold"/>
                  <a:ea typeface="Manrope Bold"/>
                  <a:cs typeface="Manrope Bold"/>
                  <a:sym typeface="Manrope Bold"/>
                </a:rPr>
                <a:t>public authorities? </a:t>
              </a:r>
            </a:p>
          </p:txBody>
        </p:sp>
      </p:grpSp>
      <p:grpSp>
        <p:nvGrpSpPr>
          <p:cNvPr id="15" name="Group 15"/>
          <p:cNvGrpSpPr/>
          <p:nvPr/>
        </p:nvGrpSpPr>
        <p:grpSpPr>
          <a:xfrm>
            <a:off x="-1" y="3962029"/>
            <a:ext cx="8700225" cy="5601353"/>
            <a:chOff x="0" y="0"/>
            <a:chExt cx="2467062" cy="1475254"/>
          </a:xfrm>
        </p:grpSpPr>
        <p:sp>
          <p:nvSpPr>
            <p:cNvPr id="16" name="Freeform 16"/>
            <p:cNvSpPr/>
            <p:nvPr/>
          </p:nvSpPr>
          <p:spPr>
            <a:xfrm>
              <a:off x="0" y="0"/>
              <a:ext cx="2467062" cy="1475254"/>
            </a:xfrm>
            <a:custGeom>
              <a:avLst/>
              <a:gdLst/>
              <a:ahLst/>
              <a:cxnLst/>
              <a:rect l="l" t="t" r="r" b="b"/>
              <a:pathLst>
                <a:path w="2467062" h="1475254">
                  <a:moveTo>
                    <a:pt x="42151" y="0"/>
                  </a:moveTo>
                  <a:lnTo>
                    <a:pt x="2424911" y="0"/>
                  </a:lnTo>
                  <a:cubicBezTo>
                    <a:pt x="2448190" y="0"/>
                    <a:pt x="2467062" y="18872"/>
                    <a:pt x="2467062" y="42151"/>
                  </a:cubicBezTo>
                  <a:lnTo>
                    <a:pt x="2467062" y="1433102"/>
                  </a:lnTo>
                  <a:cubicBezTo>
                    <a:pt x="2467062" y="1456382"/>
                    <a:pt x="2448190" y="1475254"/>
                    <a:pt x="2424911" y="1475254"/>
                  </a:cubicBezTo>
                  <a:lnTo>
                    <a:pt x="42151" y="1475254"/>
                  </a:lnTo>
                  <a:cubicBezTo>
                    <a:pt x="18872" y="1475254"/>
                    <a:pt x="0" y="1456382"/>
                    <a:pt x="0" y="1433102"/>
                  </a:cubicBezTo>
                  <a:lnTo>
                    <a:pt x="0" y="42151"/>
                  </a:lnTo>
                  <a:cubicBezTo>
                    <a:pt x="0" y="18872"/>
                    <a:pt x="18872" y="0"/>
                    <a:pt x="42151" y="0"/>
                  </a:cubicBezTo>
                  <a:close/>
                </a:path>
              </a:pathLst>
            </a:custGeom>
            <a:solidFill>
              <a:srgbClr val="FFFFFF">
                <a:alpha val="49804"/>
              </a:srgbClr>
            </a:solidFill>
          </p:spPr>
          <p:txBody>
            <a:bodyPr/>
            <a:lstStyle/>
            <a:p>
              <a:endParaRPr lang="en-US"/>
            </a:p>
          </p:txBody>
        </p:sp>
        <p:sp>
          <p:nvSpPr>
            <p:cNvPr id="17" name="TextBox 17"/>
            <p:cNvSpPr txBox="1"/>
            <p:nvPr/>
          </p:nvSpPr>
          <p:spPr>
            <a:xfrm>
              <a:off x="0" y="-57150"/>
              <a:ext cx="2467062" cy="1532404"/>
            </a:xfrm>
            <a:prstGeom prst="rect">
              <a:avLst/>
            </a:prstGeom>
          </p:spPr>
          <p:txBody>
            <a:bodyPr lIns="50800" tIns="50800" rIns="50800" bIns="50800" rtlCol="0" anchor="ctr"/>
            <a:lstStyle/>
            <a:p>
              <a:pPr algn="ctr">
                <a:lnSpc>
                  <a:spcPts val="3207"/>
                </a:lnSpc>
              </a:pPr>
              <a:endParaRPr/>
            </a:p>
          </p:txBody>
        </p:sp>
      </p:grpSp>
      <p:sp>
        <p:nvSpPr>
          <p:cNvPr id="18" name="TextBox 18"/>
          <p:cNvSpPr txBox="1"/>
          <p:nvPr/>
        </p:nvSpPr>
        <p:spPr>
          <a:xfrm>
            <a:off x="734094" y="4558812"/>
            <a:ext cx="7062615" cy="4436362"/>
          </a:xfrm>
          <a:prstGeom prst="rect">
            <a:avLst/>
          </a:prstGeom>
        </p:spPr>
        <p:txBody>
          <a:bodyPr lIns="0" tIns="0" rIns="0" bIns="0" rtlCol="0" anchor="t">
            <a:spAutoFit/>
          </a:bodyPr>
          <a:lstStyle/>
          <a:p>
            <a:pPr algn="l">
              <a:lnSpc>
                <a:spcPts val="3780"/>
              </a:lnSpc>
            </a:pPr>
            <a:r>
              <a:rPr lang="en-US" sz="2700">
                <a:solidFill>
                  <a:srgbClr val="162328"/>
                </a:solidFill>
                <a:latin typeface="Manrope"/>
                <a:ea typeface="Manrope"/>
                <a:cs typeface="Manrope"/>
                <a:sym typeface="Manrope"/>
              </a:rPr>
              <a:t>National ministries and agencies are important enablers and supporters for CCSI-driven circular transition at local level. </a:t>
            </a:r>
          </a:p>
          <a:p>
            <a:pPr algn="l">
              <a:lnSpc>
                <a:spcPts val="1399"/>
              </a:lnSpc>
            </a:pPr>
            <a:endParaRPr lang="en-US" sz="2700">
              <a:solidFill>
                <a:srgbClr val="162328"/>
              </a:solidFill>
              <a:latin typeface="Manrope"/>
              <a:ea typeface="Manrope"/>
              <a:cs typeface="Manrope"/>
              <a:sym typeface="Manrope"/>
            </a:endParaRPr>
          </a:p>
          <a:p>
            <a:pPr algn="l">
              <a:lnSpc>
                <a:spcPts val="3780"/>
              </a:lnSpc>
            </a:pPr>
            <a:r>
              <a:rPr lang="en-US" sz="2700">
                <a:solidFill>
                  <a:srgbClr val="162328"/>
                </a:solidFill>
                <a:latin typeface="Manrope"/>
                <a:ea typeface="Manrope"/>
                <a:cs typeface="Manrope"/>
                <a:sym typeface="Manrope"/>
              </a:rPr>
              <a:t>They can stipulate local actions with legislation and regulations, supporting their implementation with funding schemes or change legal and regulatory frameworks that hinder the transition to a circular economy.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729</Words>
  <Application>Microsoft Office PowerPoint</Application>
  <PresentationFormat>Custom</PresentationFormat>
  <Paragraphs>92</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Manrope</vt:lpstr>
      <vt:lpstr>Arimo Bold</vt:lpstr>
      <vt:lpstr>Arial</vt:lpstr>
      <vt:lpstr>Calibri</vt:lpstr>
      <vt:lpstr>Manrope Medium</vt:lpstr>
      <vt:lpstr>Manrope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Stakeholders for CCSI and CE.pptx</dc:title>
  <dc:creator>Andra Jakoviča</dc:creator>
  <cp:lastModifiedBy>Andra Jakoviča</cp:lastModifiedBy>
  <cp:revision>2</cp:revision>
  <dcterms:created xsi:type="dcterms:W3CDTF">2006-08-16T00:00:00Z</dcterms:created>
  <dcterms:modified xsi:type="dcterms:W3CDTF">2025-09-16T11:29:56Z</dcterms:modified>
  <dc:identifier>DAGiRk56my0</dc:identifier>
</cp:coreProperties>
</file>