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8288000" cy="10287000"/>
  <p:notesSz cx="6858000" cy="9144000"/>
  <p:embeddedFontLst>
    <p:embeddedFont>
      <p:font typeface="Aileron Bold" panose="020B0604020202020204" charset="0"/>
      <p:regular r:id="rId15"/>
    </p:embeddedFont>
    <p:embeddedFont>
      <p:font typeface="Manrope" panose="020B0604020202020204" charset="0"/>
      <p:regular r:id="rId16"/>
    </p:embeddedFont>
    <p:embeddedFont>
      <p:font typeface="Manrope Bold" panose="020B0604020202020204" charset="0"/>
      <p:regular r:id="rId17"/>
    </p:embeddedFont>
    <p:embeddedFont>
      <p:font typeface="Manrope Medium" panose="020B06040202020202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33" d="100"/>
          <a:sy n="33" d="100"/>
        </p:scale>
        <p:origin x="2934" y="13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16.09.2025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Creative and cultural actors can play an important part in supporting the consumption side of the circular economy. </a:t>
            </a:r>
          </a:p>
          <a:p>
            <a:endParaRPr lang="en-US"/>
          </a:p>
          <a:p>
            <a:r>
              <a:rPr lang="en-US"/>
              <a:t>By promoting circular practices and rethinking waste, creatives can help raise awareness and educate the public about the importance of circularity. </a:t>
            </a:r>
          </a:p>
          <a:p>
            <a:endParaRPr lang="en-US"/>
          </a:p>
          <a:p>
            <a:endParaRPr lang="en-US"/>
          </a:p>
          <a:p>
            <a:r>
              <a:rPr lang="en-US"/>
              <a:t>11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Customize examples as you wish, but here are some suggestions:</a:t>
            </a:r>
          </a:p>
          <a:p>
            <a:endParaRPr lang="en-US"/>
          </a:p>
          <a:p>
            <a:r>
              <a:rPr lang="en-US"/>
              <a:t>Headphones: headphone subscription service with free repairs and easily replaceable parts. Once no longer needed, they are returned, and either re-used or dismantled in a safe and sustainble way to minimize eletronic waste. More info: https://repeat.audio/en/</a:t>
            </a:r>
          </a:p>
          <a:p>
            <a:endParaRPr lang="en-US"/>
          </a:p>
          <a:p>
            <a:r>
              <a:rPr lang="en-US"/>
              <a:t>Mobile phone: Modular and repairable design. More info: https://www.fairphone.com/ </a:t>
            </a:r>
          </a:p>
          <a:p>
            <a:endParaRPr lang="en-US"/>
          </a:p>
          <a:p>
            <a:r>
              <a:rPr lang="en-US"/>
              <a:t>Hat: made of deadstock materials. More info: https://joanieclothing.com/the-edit/deadstock.html</a:t>
            </a:r>
          </a:p>
          <a:p>
            <a:endParaRPr lang="en-US"/>
          </a:p>
          <a:p>
            <a:r>
              <a:rPr lang="en-US"/>
              <a:t>Building: Example from Switzerland. The building reuses an existing warehouse, inclusive of a new 3-storey superelevation. The newly designed portions incorporate salvaged construction and demolition waste, and recycled building materials. More info: https://www.archdaily.com/968958/k118-kopfbau-halle-118-hauburo-in-situ </a:t>
            </a:r>
          </a:p>
          <a:p>
            <a:r>
              <a:rPr lang="en-US"/>
              <a:t>10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order to talk about the circular economy you need to mention the linear economy first.</a:t>
            </a:r>
          </a:p>
          <a:p>
            <a:r>
              <a:rPr lang="en-US"/>
              <a:t>In a linear economy, raw materials are being used to turn an idea into a product, which is then being distributed to retailers, bought and used by the consumer and in the end, discarded. In a best case scenario, the item might be recycled, but if not, it will end up in landfill. </a:t>
            </a:r>
          </a:p>
          <a:p>
            <a:r>
              <a:rPr lang="en-US"/>
              <a:t>In a linear economy, little to no consideration goes into the durability of the product, its impact on nature, or its ability to be reused or recycled. </a:t>
            </a:r>
          </a:p>
          <a:p>
            <a:r>
              <a:rPr lang="en-US"/>
              <a:t>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a circular economy you can still find some of the stages and elements included in a linear economy, however, the circular economy approach encourages us to be more mindful and intentional about production and consumption of products. The emphasis lies on </a:t>
            </a:r>
          </a:p>
          <a:p>
            <a:r>
              <a:rPr lang="en-US"/>
              <a:t>- extending lifecycles of products and / or materials (so keeping products in use for as long as possible)</a:t>
            </a:r>
          </a:p>
          <a:p>
            <a:r>
              <a:rPr lang="en-US"/>
              <a:t>- minimising waste and pollution</a:t>
            </a:r>
          </a:p>
          <a:p>
            <a:r>
              <a:rPr lang="en-US"/>
              <a:t>- regenerating nature. </a:t>
            </a:r>
          </a:p>
          <a:p>
            <a:endParaRPr lang="en-US"/>
          </a:p>
          <a:p>
            <a:endParaRPr lang="en-US"/>
          </a:p>
          <a:p>
            <a:endParaRPr lang="en-US"/>
          </a:p>
          <a:p>
            <a:r>
              <a:rPr lang="en-US"/>
              <a:t>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Please feel free to change, depending on the necessary emphasis!</a:t>
            </a:r>
          </a:p>
          <a:p>
            <a:endParaRPr lang="en-US"/>
          </a:p>
          <a:p>
            <a:r>
              <a:rPr lang="en-US"/>
              <a:t>Sources:</a:t>
            </a:r>
          </a:p>
          <a:p>
            <a:r>
              <a:rPr lang="en-US"/>
              <a:t>11.5 – Eurostat - https://ec.europa.eu/eurostat/statistics-explained/index.php?title=Circular_economy_-_material_flows </a:t>
            </a:r>
          </a:p>
          <a:p>
            <a:endParaRPr lang="en-US"/>
          </a:p>
          <a:p>
            <a:r>
              <a:rPr lang="en-US"/>
              <a:t>513: Eurostat - https://ec.europa.eu/eurostat/web/products-eurostat-news/w/ddn-20240208-2 </a:t>
            </a:r>
          </a:p>
          <a:p>
            <a:endParaRPr lang="en-US"/>
          </a:p>
          <a:p>
            <a:r>
              <a:rPr lang="en-US"/>
              <a:t>2020: European Commission - https://environment.ec.europa.eu/strategy/circular-economy-action-plan_en</a:t>
            </a:r>
          </a:p>
          <a:p>
            <a:endParaRPr lang="en-US"/>
          </a:p>
          <a:p>
            <a:r>
              <a:rPr lang="en-US"/>
              <a:t>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Please feel free to change, depending on the necessary emphasis!</a:t>
            </a:r>
          </a:p>
          <a:p>
            <a:endParaRPr lang="en-US"/>
          </a:p>
          <a:p>
            <a:r>
              <a:rPr lang="en-US"/>
              <a:t>Sources:</a:t>
            </a:r>
          </a:p>
          <a:p>
            <a:r>
              <a:rPr lang="en-US"/>
              <a:t>11.5 – Eurostat - https://ec.europa.eu/eurostat/statistics-explained/index.php?title=Circular_economy_-_material_flows </a:t>
            </a:r>
          </a:p>
          <a:p>
            <a:endParaRPr lang="en-US"/>
          </a:p>
          <a:p>
            <a:r>
              <a:rPr lang="en-US"/>
              <a:t>513: Eurostat - https://ec.europa.eu/eurostat/web/products-eurostat-news/w/ddn-20240208-2 </a:t>
            </a:r>
          </a:p>
          <a:p>
            <a:endParaRPr lang="en-US"/>
          </a:p>
          <a:p>
            <a:r>
              <a:rPr lang="en-US"/>
              <a:t>2020: European Commission - https://environment.ec.europa.eu/strategy/circular-economy-action-plan_en</a:t>
            </a:r>
          </a:p>
          <a:p>
            <a:endParaRPr lang="en-US"/>
          </a:p>
          <a:p>
            <a:r>
              <a:rPr lang="en-US"/>
              <a:t>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Additional information: </a:t>
            </a:r>
          </a:p>
          <a:p>
            <a:r>
              <a:rPr lang="en-US"/>
              <a:t>Local circular transition is widely acknowledged as the key first step towards a comprehensive circular economy, as it allows a “system change” that integrates the production and consumption side at manageable scale. In particular, the “dual role” of CCSI as facilitator of circular consumption and frontrunner for circular production may be utilised.</a:t>
            </a:r>
          </a:p>
          <a:p>
            <a:endParaRPr lang="en-US"/>
          </a:p>
          <a:p>
            <a:r>
              <a:rPr lang="en-US"/>
              <a:t>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 User</a:t>
            </a:r>
          </a:p>
          <a:p>
            <a:r>
              <a:rPr lang="en-US"/>
              <a:t>CCSI creates products and services that comply with the principles of the circular economy and converts traditional business models to circular models. </a:t>
            </a:r>
          </a:p>
          <a:p>
            <a:r>
              <a:rPr lang="en-US"/>
              <a:t>—&gt; e.g. festivals such as Waterkant Festival goes Zero Waste; or Cradle to Cradle printing companies  </a:t>
            </a:r>
          </a:p>
          <a:p>
            <a:endParaRPr lang="en-US"/>
          </a:p>
          <a:p>
            <a:r>
              <a:rPr lang="en-US"/>
              <a:t>2. Enabler</a:t>
            </a:r>
          </a:p>
          <a:p>
            <a:r>
              <a:rPr lang="en-US"/>
              <a:t>CCSI enables other industries to apply circular economy principles The design industry plays a particularly important role here. </a:t>
            </a:r>
          </a:p>
          <a:p>
            <a:r>
              <a:rPr lang="en-US"/>
              <a:t>—&gt; Innovation, re-design of processes, re-design of products and services, design, architects</a:t>
            </a:r>
          </a:p>
          <a:p>
            <a:endParaRPr lang="en-US"/>
          </a:p>
          <a:p>
            <a:r>
              <a:rPr lang="en-US"/>
              <a:t>3.Multiplicator</a:t>
            </a:r>
          </a:p>
          <a:p>
            <a:r>
              <a:rPr lang="en-US"/>
              <a:t>Many submarkets (including the games, press, advertising, film and book markets) have a multiplier and mediator function and ensure that the circular economy is also more widely used in other areas. </a:t>
            </a:r>
          </a:p>
          <a:p>
            <a:r>
              <a:rPr lang="en-US"/>
              <a:t>—&gt; Storytelling, visualization, communication, culture, example setting</a:t>
            </a:r>
          </a:p>
          <a:p>
            <a:r>
              <a:rPr lang="en-US"/>
              <a:t> </a:t>
            </a:r>
          </a:p>
          <a:p>
            <a:endParaRPr lang="en-US"/>
          </a:p>
          <a:p>
            <a:endParaRPr lang="en-US"/>
          </a:p>
          <a:p>
            <a:endParaRPr lang="en-US"/>
          </a:p>
          <a:p>
            <a:r>
              <a:rPr lang="en-US"/>
              <a:t>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Some key considerations:</a:t>
            </a:r>
          </a:p>
          <a:p>
            <a:r>
              <a:rPr lang="en-US"/>
              <a:t>Raw material: what is the source material, and how can we extract it sustainably? Do we need to source new raw materials at all? Can we reuse instead?</a:t>
            </a:r>
          </a:p>
          <a:p>
            <a:r>
              <a:rPr lang="en-US"/>
              <a:t>Product specifications: is the product reusable, repairable and recyclable?</a:t>
            </a:r>
          </a:p>
          <a:p>
            <a:r>
              <a:rPr lang="en-US"/>
              <a:t>Manufacturing process: is it energy-efficient, and does it generate any waste? Is packaging really needed?</a:t>
            </a:r>
          </a:p>
          <a:p>
            <a:r>
              <a:rPr lang="en-US"/>
              <a:t>Distribution and use: How much energy does it take to deliver and use the product/service? Where does this energy come from?</a:t>
            </a:r>
          </a:p>
          <a:p>
            <a:r>
              <a:rPr lang="en-US"/>
              <a:t>Disposal: Can the product be dismantled? Can we use the parts as-is in the manufacturing process again? Can we return the raw materials to the earth?</a:t>
            </a:r>
          </a:p>
          <a:p>
            <a:endParaRPr lang="en-US"/>
          </a:p>
          <a:p>
            <a:r>
              <a:rPr lang="en-US"/>
              <a:t>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Customize examples as you wish, but here are some suggestions:</a:t>
            </a:r>
          </a:p>
          <a:p>
            <a:endParaRPr lang="en-US"/>
          </a:p>
          <a:p>
            <a:r>
              <a:rPr lang="en-US"/>
              <a:t>Headphones: headphone subscription service with free repairs and easily replaceable parts. Once no longer needed, they are returned, and either re-used or dismantled in a safe and sustainble way to minimize eletronic waste. More info: https://repeat.audio/en/</a:t>
            </a:r>
          </a:p>
          <a:p>
            <a:endParaRPr lang="en-US"/>
          </a:p>
          <a:p>
            <a:r>
              <a:rPr lang="en-US"/>
              <a:t>Mobile phone: Modular and repairable design. More info: https://www.fairphone.com/ </a:t>
            </a:r>
          </a:p>
          <a:p>
            <a:endParaRPr lang="en-US"/>
          </a:p>
          <a:p>
            <a:r>
              <a:rPr lang="en-US"/>
              <a:t>Hat: made of deadstock materials. More info: https://joanieclothing.com/the-edit/deadstock.html</a:t>
            </a:r>
          </a:p>
          <a:p>
            <a:endParaRPr lang="en-US"/>
          </a:p>
          <a:p>
            <a:r>
              <a:rPr lang="en-US"/>
              <a:t>Building: Example from Switzerland. The building reuses an existing warehouse, inclusive of a new 3-storey superelevation. The newly designed portions incorporate salvaged construction and demolition waste, and recycled building materials. More info: https://www.archdaily.com/968958/k118-kopfbau-halle-118-hauburo-in-situ </a:t>
            </a:r>
          </a:p>
          <a:p>
            <a:r>
              <a:rPr lang="en-US"/>
              <a:t>10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png"/><Relationship Id="rId7" Type="http://schemas.openxmlformats.org/officeDocument/2006/relationships/image" Target="../media/image40.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4.svg"/></Relationships>
</file>

<file path=ppt/slides/_rels/slide11.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6.sv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6.sv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s://interreg-baltic.eu/project/ccc/" TargetMode="External"/><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18" Type="http://schemas.openxmlformats.org/officeDocument/2006/relationships/image" Target="../media/image23.svg"/><Relationship Id="rId3" Type="http://schemas.openxmlformats.org/officeDocument/2006/relationships/image" Target="../media/image8.pn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svg"/><Relationship Id="rId17" Type="http://schemas.openxmlformats.org/officeDocument/2006/relationships/image" Target="../media/image22.png"/><Relationship Id="rId2" Type="http://schemas.openxmlformats.org/officeDocument/2006/relationships/notesSlide" Target="../notesSlides/notesSlide2.xml"/><Relationship Id="rId16" Type="http://schemas.openxmlformats.org/officeDocument/2006/relationships/image" Target="../media/image21.svg"/><Relationship Id="rId20" Type="http://schemas.openxmlformats.org/officeDocument/2006/relationships/image" Target="../media/image25.svg"/><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svg"/><Relationship Id="rId19" Type="http://schemas.openxmlformats.org/officeDocument/2006/relationships/image" Target="../media/image24.pn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 Id="rId22" Type="http://schemas.openxmlformats.org/officeDocument/2006/relationships/image" Target="../media/image27.svg"/></Relationships>
</file>

<file path=ppt/slides/_rels/slide4.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14.png"/><Relationship Id="rId18" Type="http://schemas.openxmlformats.org/officeDocument/2006/relationships/image" Target="../media/image11.svg"/><Relationship Id="rId3" Type="http://schemas.openxmlformats.org/officeDocument/2006/relationships/image" Target="../media/image3.png"/><Relationship Id="rId7" Type="http://schemas.openxmlformats.org/officeDocument/2006/relationships/image" Target="../media/image30.png"/><Relationship Id="rId12" Type="http://schemas.openxmlformats.org/officeDocument/2006/relationships/image" Target="../media/image19.svg"/><Relationship Id="rId17" Type="http://schemas.openxmlformats.org/officeDocument/2006/relationships/image" Target="../media/image10.png"/><Relationship Id="rId2" Type="http://schemas.openxmlformats.org/officeDocument/2006/relationships/notesSlide" Target="../notesSlides/notesSlide3.xml"/><Relationship Id="rId16" Type="http://schemas.openxmlformats.org/officeDocument/2006/relationships/image" Target="../media/image17.svg"/><Relationship Id="rId20" Type="http://schemas.openxmlformats.org/officeDocument/2006/relationships/image" Target="../media/image13.svg"/><Relationship Id="rId1" Type="http://schemas.openxmlformats.org/officeDocument/2006/relationships/slideLayout" Target="../slideLayouts/slideLayout7.xml"/><Relationship Id="rId6" Type="http://schemas.openxmlformats.org/officeDocument/2006/relationships/image" Target="../media/image29.svg"/><Relationship Id="rId11" Type="http://schemas.openxmlformats.org/officeDocument/2006/relationships/image" Target="../media/image18.png"/><Relationship Id="rId5" Type="http://schemas.openxmlformats.org/officeDocument/2006/relationships/image" Target="../media/image28.png"/><Relationship Id="rId15" Type="http://schemas.openxmlformats.org/officeDocument/2006/relationships/image" Target="../media/image16.png"/><Relationship Id="rId10" Type="http://schemas.openxmlformats.org/officeDocument/2006/relationships/image" Target="../media/image33.svg"/><Relationship Id="rId19" Type="http://schemas.openxmlformats.org/officeDocument/2006/relationships/image" Target="../media/image12.png"/><Relationship Id="rId4" Type="http://schemas.openxmlformats.org/officeDocument/2006/relationships/image" Target="../media/image4.svg"/><Relationship Id="rId9" Type="http://schemas.openxmlformats.org/officeDocument/2006/relationships/image" Target="../media/image32.png"/><Relationship Id="rId14" Type="http://schemas.openxmlformats.org/officeDocument/2006/relationships/image" Target="../media/image15.sv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6.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6.svg"/><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9.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6.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6.sv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BCE78"/>
        </a:solidFill>
        <a:effectLst/>
      </p:bgPr>
    </p:bg>
    <p:spTree>
      <p:nvGrpSpPr>
        <p:cNvPr id="1" name=""/>
        <p:cNvGrpSpPr/>
        <p:nvPr/>
      </p:nvGrpSpPr>
      <p:grpSpPr>
        <a:xfrm>
          <a:off x="0" y="0"/>
          <a:ext cx="0" cy="0"/>
          <a:chOff x="0" y="0"/>
          <a:chExt cx="0" cy="0"/>
        </a:xfrm>
      </p:grpSpPr>
      <p:sp>
        <p:nvSpPr>
          <p:cNvPr id="2" name="TextBox 2"/>
          <p:cNvSpPr txBox="1"/>
          <p:nvPr/>
        </p:nvSpPr>
        <p:spPr>
          <a:xfrm>
            <a:off x="1006278" y="3626286"/>
            <a:ext cx="16253022" cy="5929630"/>
          </a:xfrm>
          <a:prstGeom prst="rect">
            <a:avLst/>
          </a:prstGeom>
        </p:spPr>
        <p:txBody>
          <a:bodyPr lIns="0" tIns="0" rIns="0" bIns="0" rtlCol="0" anchor="t">
            <a:spAutoFit/>
          </a:bodyPr>
          <a:lstStyle/>
          <a:p>
            <a:pPr algn="l">
              <a:lnSpc>
                <a:spcPts val="3919"/>
              </a:lnSpc>
            </a:pPr>
            <a:r>
              <a:rPr lang="en-US" sz="2799" b="1" dirty="0">
                <a:solidFill>
                  <a:srgbClr val="162328"/>
                </a:solidFill>
                <a:latin typeface="Manrope Medium"/>
                <a:ea typeface="Manrope Medium"/>
                <a:cs typeface="Manrope Medium"/>
                <a:sym typeface="Manrope Medium"/>
              </a:rPr>
              <a:t>This template can be used for workshops, meetings with your co-creation arena and other stakeholders. It can help to explain the CCC project. While the slides include the most important message, additional info and talking points can be found in some of the slides' notes sections. </a:t>
            </a:r>
          </a:p>
          <a:p>
            <a:pPr algn="l">
              <a:lnSpc>
                <a:spcPts val="3919"/>
              </a:lnSpc>
            </a:pPr>
            <a:endParaRPr lang="en-US" sz="2799" b="1" dirty="0">
              <a:solidFill>
                <a:srgbClr val="162328"/>
              </a:solidFill>
              <a:latin typeface="Manrope Medium"/>
              <a:ea typeface="Manrope Medium"/>
              <a:cs typeface="Manrope Medium"/>
              <a:sym typeface="Manrope Medium"/>
            </a:endParaRPr>
          </a:p>
          <a:p>
            <a:pPr algn="l">
              <a:lnSpc>
                <a:spcPts val="3919"/>
              </a:lnSpc>
            </a:pPr>
            <a:r>
              <a:rPr lang="en-US" sz="2799" b="1" dirty="0">
                <a:solidFill>
                  <a:srgbClr val="162328"/>
                </a:solidFill>
                <a:latin typeface="Manrope Medium"/>
                <a:ea typeface="Manrope Medium"/>
                <a:cs typeface="Manrope Medium"/>
                <a:sym typeface="Manrope Medium"/>
              </a:rPr>
              <a:t>The template aims to be versatile and flexible, allowing you to choose the slides you need for your purpose. It is in English, but you are welcome to translate it in your own language. </a:t>
            </a:r>
          </a:p>
          <a:p>
            <a:pPr algn="l">
              <a:lnSpc>
                <a:spcPts val="3919"/>
              </a:lnSpc>
            </a:pPr>
            <a:endParaRPr lang="en-US" sz="2799" b="1" dirty="0">
              <a:solidFill>
                <a:srgbClr val="162328"/>
              </a:solidFill>
              <a:latin typeface="Manrope Medium"/>
              <a:ea typeface="Manrope Medium"/>
              <a:cs typeface="Manrope Medium"/>
              <a:sym typeface="Manrope Medium"/>
            </a:endParaRPr>
          </a:p>
          <a:p>
            <a:pPr algn="l">
              <a:lnSpc>
                <a:spcPts val="3919"/>
              </a:lnSpc>
            </a:pPr>
            <a:r>
              <a:rPr lang="en-US" sz="2799" b="1" dirty="0">
                <a:solidFill>
                  <a:srgbClr val="162328"/>
                </a:solidFill>
                <a:latin typeface="Manrope Medium"/>
                <a:ea typeface="Manrope Medium"/>
                <a:cs typeface="Manrope Medium"/>
                <a:sym typeface="Manrope Medium"/>
              </a:rPr>
              <a:t>!!!</a:t>
            </a:r>
            <a:r>
              <a:rPr lang="en-US" sz="2799" b="1" dirty="0">
                <a:solidFill>
                  <a:srgbClr val="162328"/>
                </a:solidFill>
                <a:latin typeface="Manrope Bold"/>
                <a:ea typeface="Manrope Bold"/>
                <a:cs typeface="Manrope Bold"/>
                <a:sym typeface="Manrope Bold"/>
              </a:rPr>
              <a:t> Please download a copy of this presentation for your purposes and do not edit the original.</a:t>
            </a:r>
          </a:p>
          <a:p>
            <a:pPr algn="l">
              <a:lnSpc>
                <a:spcPts val="3919"/>
              </a:lnSpc>
            </a:pPr>
            <a:endParaRPr lang="en-US" sz="2799" b="1" dirty="0">
              <a:solidFill>
                <a:srgbClr val="162328"/>
              </a:solidFill>
              <a:latin typeface="Manrope Bold"/>
              <a:ea typeface="Manrope Bold"/>
              <a:cs typeface="Manrope Bold"/>
              <a:sym typeface="Manrope Bold"/>
            </a:endParaRPr>
          </a:p>
          <a:p>
            <a:pPr marL="0" lvl="0" indent="0" algn="l">
              <a:lnSpc>
                <a:spcPts val="3919"/>
              </a:lnSpc>
            </a:pPr>
            <a:r>
              <a:rPr lang="en-US" sz="2799" b="1" dirty="0">
                <a:solidFill>
                  <a:srgbClr val="162328"/>
                </a:solidFill>
                <a:latin typeface="Manrope Medium"/>
                <a:ea typeface="Manrope Medium"/>
                <a:cs typeface="Manrope Medium"/>
                <a:sym typeface="Manrope Medium"/>
              </a:rPr>
              <a:t>The template can be edited and </a:t>
            </a:r>
            <a:r>
              <a:rPr lang="en-US" sz="2799" b="1" dirty="0" err="1">
                <a:solidFill>
                  <a:srgbClr val="162328"/>
                </a:solidFill>
                <a:latin typeface="Manrope Medium"/>
                <a:ea typeface="Manrope Medium"/>
                <a:cs typeface="Manrope Medium"/>
                <a:sym typeface="Manrope Medium"/>
              </a:rPr>
              <a:t>ajusted</a:t>
            </a:r>
            <a:r>
              <a:rPr lang="en-US" sz="2799" b="1" dirty="0">
                <a:solidFill>
                  <a:srgbClr val="162328"/>
                </a:solidFill>
                <a:latin typeface="Manrope Medium"/>
                <a:ea typeface="Manrope Medium"/>
                <a:cs typeface="Manrope Medium"/>
                <a:sym typeface="Manrope Medium"/>
              </a:rPr>
              <a:t> over time, especially if we want to add more slides. If you think something is missing, please use the MS TEAMS Comms deliverables and intl. Dialogue channel to communicate your needs.</a:t>
            </a:r>
          </a:p>
        </p:txBody>
      </p:sp>
      <p:grpSp>
        <p:nvGrpSpPr>
          <p:cNvPr id="3" name="Group 3"/>
          <p:cNvGrpSpPr/>
          <p:nvPr/>
        </p:nvGrpSpPr>
        <p:grpSpPr>
          <a:xfrm>
            <a:off x="-11211" y="0"/>
            <a:ext cx="18288000" cy="3109260"/>
            <a:chOff x="0" y="0"/>
            <a:chExt cx="4816593" cy="818900"/>
          </a:xfrm>
        </p:grpSpPr>
        <p:sp>
          <p:nvSpPr>
            <p:cNvPr id="4" name="Freeform 4"/>
            <p:cNvSpPr/>
            <p:nvPr/>
          </p:nvSpPr>
          <p:spPr>
            <a:xfrm>
              <a:off x="0" y="0"/>
              <a:ext cx="4816592" cy="818900"/>
            </a:xfrm>
            <a:custGeom>
              <a:avLst/>
              <a:gdLst/>
              <a:ahLst/>
              <a:cxnLst/>
              <a:rect l="l" t="t" r="r" b="b"/>
              <a:pathLst>
                <a:path w="4816592" h="818900">
                  <a:moveTo>
                    <a:pt x="0" y="0"/>
                  </a:moveTo>
                  <a:lnTo>
                    <a:pt x="4816592" y="0"/>
                  </a:lnTo>
                  <a:lnTo>
                    <a:pt x="4816592" y="818900"/>
                  </a:lnTo>
                  <a:lnTo>
                    <a:pt x="0" y="818900"/>
                  </a:lnTo>
                  <a:close/>
                </a:path>
              </a:pathLst>
            </a:custGeom>
            <a:solidFill>
              <a:srgbClr val="EEEEEE"/>
            </a:solidFill>
          </p:spPr>
          <p:txBody>
            <a:bodyPr/>
            <a:lstStyle/>
            <a:p>
              <a:endParaRPr lang="en-US"/>
            </a:p>
          </p:txBody>
        </p:sp>
        <p:sp>
          <p:nvSpPr>
            <p:cNvPr id="5" name="TextBox 5"/>
            <p:cNvSpPr txBox="1"/>
            <p:nvPr/>
          </p:nvSpPr>
          <p:spPr>
            <a:xfrm>
              <a:off x="0" y="-38100"/>
              <a:ext cx="4816593" cy="857000"/>
            </a:xfrm>
            <a:prstGeom prst="rect">
              <a:avLst/>
            </a:prstGeom>
          </p:spPr>
          <p:txBody>
            <a:bodyPr lIns="50800" tIns="50800" rIns="50800" bIns="50800" rtlCol="0" anchor="ctr"/>
            <a:lstStyle/>
            <a:p>
              <a:pPr algn="ctr">
                <a:lnSpc>
                  <a:spcPts val="2100"/>
                </a:lnSpc>
              </a:pPr>
              <a:endParaRPr/>
            </a:p>
          </p:txBody>
        </p:sp>
      </p:grpSp>
      <p:sp>
        <p:nvSpPr>
          <p:cNvPr id="6" name="TextBox 6"/>
          <p:cNvSpPr txBox="1"/>
          <p:nvPr/>
        </p:nvSpPr>
        <p:spPr>
          <a:xfrm>
            <a:off x="527551" y="506923"/>
            <a:ext cx="17232898" cy="2095415"/>
          </a:xfrm>
          <a:prstGeom prst="rect">
            <a:avLst/>
          </a:prstGeom>
        </p:spPr>
        <p:txBody>
          <a:bodyPr lIns="0" tIns="0" rIns="0" bIns="0" rtlCol="0" anchor="t">
            <a:spAutoFit/>
          </a:bodyPr>
          <a:lstStyle/>
          <a:p>
            <a:pPr algn="ctr">
              <a:lnSpc>
                <a:spcPts val="8274"/>
              </a:lnSpc>
            </a:pPr>
            <a:r>
              <a:rPr lang="en-US" sz="6895" b="1">
                <a:solidFill>
                  <a:srgbClr val="162328"/>
                </a:solidFill>
                <a:latin typeface="Manrope Bold"/>
                <a:ea typeface="Manrope Bold"/>
                <a:cs typeface="Manrope Bold"/>
                <a:sym typeface="Manrope Bold"/>
              </a:rPr>
              <a:t>INSTRUCTIONS</a:t>
            </a:r>
          </a:p>
          <a:p>
            <a:pPr marL="0" lvl="0" indent="0" algn="ctr">
              <a:lnSpc>
                <a:spcPts val="8274"/>
              </a:lnSpc>
            </a:pPr>
            <a:r>
              <a:rPr lang="en-US" sz="6895" b="1">
                <a:solidFill>
                  <a:srgbClr val="162328"/>
                </a:solidFill>
                <a:latin typeface="Manrope Bold"/>
                <a:ea typeface="Manrope Bold"/>
                <a:cs typeface="Manrope Bold"/>
                <a:sym typeface="Manrope Bold"/>
              </a:rPr>
              <a:t>for this presentation</a:t>
            </a:r>
          </a:p>
        </p:txBody>
      </p:sp>
      <p:sp>
        <p:nvSpPr>
          <p:cNvPr id="7" name="Freeform 7"/>
          <p:cNvSpPr/>
          <p:nvPr/>
        </p:nvSpPr>
        <p:spPr>
          <a:xfrm>
            <a:off x="15772125" y="433619"/>
            <a:ext cx="2099716" cy="2092081"/>
          </a:xfrm>
          <a:custGeom>
            <a:avLst/>
            <a:gdLst/>
            <a:ahLst/>
            <a:cxnLst/>
            <a:rect l="l" t="t" r="r" b="b"/>
            <a:pathLst>
              <a:path w="2099716" h="2092081">
                <a:moveTo>
                  <a:pt x="0" y="0"/>
                </a:moveTo>
                <a:lnTo>
                  <a:pt x="2099716" y="0"/>
                </a:lnTo>
                <a:lnTo>
                  <a:pt x="2099716" y="2092081"/>
                </a:lnTo>
                <a:lnTo>
                  <a:pt x="0" y="20920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p:cNvSpPr/>
          <p:nvPr/>
        </p:nvSpPr>
        <p:spPr>
          <a:xfrm rot="-5400000">
            <a:off x="420306" y="437437"/>
            <a:ext cx="2099716" cy="2092081"/>
          </a:xfrm>
          <a:custGeom>
            <a:avLst/>
            <a:gdLst/>
            <a:ahLst/>
            <a:cxnLst/>
            <a:rect l="l" t="t" r="r" b="b"/>
            <a:pathLst>
              <a:path w="2099716" h="2092081">
                <a:moveTo>
                  <a:pt x="0" y="0"/>
                </a:moveTo>
                <a:lnTo>
                  <a:pt x="2099716" y="0"/>
                </a:lnTo>
                <a:lnTo>
                  <a:pt x="2099716" y="2092081"/>
                </a:lnTo>
                <a:lnTo>
                  <a:pt x="0" y="20920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BCE78"/>
        </a:solidFill>
        <a:effectLst/>
      </p:bgPr>
    </p:bg>
    <p:spTree>
      <p:nvGrpSpPr>
        <p:cNvPr id="1" name=""/>
        <p:cNvGrpSpPr/>
        <p:nvPr/>
      </p:nvGrpSpPr>
      <p:grpSpPr>
        <a:xfrm>
          <a:off x="0" y="0"/>
          <a:ext cx="0" cy="0"/>
          <a:chOff x="0" y="0"/>
          <a:chExt cx="0" cy="0"/>
        </a:xfrm>
      </p:grpSpPr>
      <p:sp>
        <p:nvSpPr>
          <p:cNvPr id="2" name="Freeform 2"/>
          <p:cNvSpPr/>
          <p:nvPr/>
        </p:nvSpPr>
        <p:spPr>
          <a:xfrm>
            <a:off x="15005325" y="270510"/>
            <a:ext cx="3019674" cy="3008693"/>
          </a:xfrm>
          <a:custGeom>
            <a:avLst/>
            <a:gdLst/>
            <a:ahLst/>
            <a:cxnLst/>
            <a:rect l="l" t="t" r="r" b="b"/>
            <a:pathLst>
              <a:path w="3019674" h="3008693">
                <a:moveTo>
                  <a:pt x="0" y="0"/>
                </a:moveTo>
                <a:lnTo>
                  <a:pt x="3019674" y="0"/>
                </a:lnTo>
                <a:lnTo>
                  <a:pt x="3019674" y="3008693"/>
                </a:lnTo>
                <a:lnTo>
                  <a:pt x="0" y="3008693"/>
                </a:lnTo>
                <a:lnTo>
                  <a:pt x="0" y="0"/>
                </a:lnTo>
                <a:close/>
              </a:path>
            </a:pathLst>
          </a:custGeom>
          <a:blipFill>
            <a:blip r:embed="rId3">
              <a:alphaModFix amt="43999"/>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US"/>
          </a:p>
        </p:txBody>
      </p:sp>
      <p:grpSp>
        <p:nvGrpSpPr>
          <p:cNvPr id="3" name="Group 3"/>
          <p:cNvGrpSpPr/>
          <p:nvPr/>
        </p:nvGrpSpPr>
        <p:grpSpPr>
          <a:xfrm>
            <a:off x="-739164" y="3376733"/>
            <a:ext cx="5979097" cy="5979097"/>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0E81"/>
            </a:solidFill>
          </p:spPr>
          <p:txBody>
            <a:bodyPr/>
            <a:lstStyle/>
            <a:p>
              <a:endParaRPr lang="en-US"/>
            </a:p>
          </p:txBody>
        </p:sp>
        <p:sp>
          <p:nvSpPr>
            <p:cNvPr id="5" name="TextBox 5"/>
            <p:cNvSpPr txBox="1"/>
            <p:nvPr/>
          </p:nvSpPr>
          <p:spPr>
            <a:xfrm>
              <a:off x="76200" y="47625"/>
              <a:ext cx="660400" cy="688975"/>
            </a:xfrm>
            <a:prstGeom prst="rect">
              <a:avLst/>
            </a:prstGeom>
          </p:spPr>
          <p:txBody>
            <a:bodyPr lIns="48178" tIns="48178" rIns="48178" bIns="48178" rtlCol="0" anchor="ctr"/>
            <a:lstStyle/>
            <a:p>
              <a:pPr algn="ctr">
                <a:lnSpc>
                  <a:spcPts val="2099"/>
                </a:lnSpc>
              </a:pPr>
              <a:endParaRPr/>
            </a:p>
          </p:txBody>
        </p:sp>
      </p:grpSp>
      <p:grpSp>
        <p:nvGrpSpPr>
          <p:cNvPr id="6" name="Group 6"/>
          <p:cNvGrpSpPr/>
          <p:nvPr/>
        </p:nvGrpSpPr>
        <p:grpSpPr>
          <a:xfrm>
            <a:off x="-488284" y="3627614"/>
            <a:ext cx="5477336" cy="5477336"/>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l="-66414" t="-10703" r="-10868"/>
              </a:stretch>
            </a:blipFill>
          </p:spPr>
          <p:txBody>
            <a:bodyPr/>
            <a:lstStyle/>
            <a:p>
              <a:endParaRPr lang="en-US"/>
            </a:p>
          </p:txBody>
        </p:sp>
      </p:grpSp>
      <p:grpSp>
        <p:nvGrpSpPr>
          <p:cNvPr id="8" name="Group 8"/>
          <p:cNvGrpSpPr/>
          <p:nvPr/>
        </p:nvGrpSpPr>
        <p:grpSpPr>
          <a:xfrm>
            <a:off x="361801" y="2983928"/>
            <a:ext cx="4811457" cy="1565785"/>
            <a:chOff x="0" y="0"/>
            <a:chExt cx="1267215" cy="412388"/>
          </a:xfrm>
        </p:grpSpPr>
        <p:sp>
          <p:nvSpPr>
            <p:cNvPr id="9" name="Freeform 9"/>
            <p:cNvSpPr/>
            <p:nvPr/>
          </p:nvSpPr>
          <p:spPr>
            <a:xfrm>
              <a:off x="0" y="0"/>
              <a:ext cx="1267215" cy="412388"/>
            </a:xfrm>
            <a:custGeom>
              <a:avLst/>
              <a:gdLst/>
              <a:ahLst/>
              <a:cxnLst/>
              <a:rect l="l" t="t" r="r" b="b"/>
              <a:pathLst>
                <a:path w="1267215" h="412388">
                  <a:moveTo>
                    <a:pt x="0" y="0"/>
                  </a:moveTo>
                  <a:lnTo>
                    <a:pt x="1267215" y="0"/>
                  </a:lnTo>
                  <a:lnTo>
                    <a:pt x="1267215" y="412388"/>
                  </a:lnTo>
                  <a:lnTo>
                    <a:pt x="0" y="412388"/>
                  </a:lnTo>
                  <a:close/>
                </a:path>
              </a:pathLst>
            </a:custGeom>
            <a:solidFill>
              <a:srgbClr val="F2F2F2"/>
            </a:solidFill>
          </p:spPr>
          <p:txBody>
            <a:bodyPr/>
            <a:lstStyle/>
            <a:p>
              <a:endParaRPr lang="en-US"/>
            </a:p>
          </p:txBody>
        </p:sp>
        <p:sp>
          <p:nvSpPr>
            <p:cNvPr id="10" name="TextBox 10"/>
            <p:cNvSpPr txBox="1"/>
            <p:nvPr/>
          </p:nvSpPr>
          <p:spPr>
            <a:xfrm>
              <a:off x="0" y="0"/>
              <a:ext cx="1267215" cy="412388"/>
            </a:xfrm>
            <a:prstGeom prst="rect">
              <a:avLst/>
            </a:prstGeom>
          </p:spPr>
          <p:txBody>
            <a:bodyPr lIns="50800" tIns="50800" rIns="50800" bIns="50800" rtlCol="0" anchor="ctr"/>
            <a:lstStyle/>
            <a:p>
              <a:pPr algn="ctr">
                <a:lnSpc>
                  <a:spcPts val="2994"/>
                </a:lnSpc>
              </a:pPr>
              <a:r>
                <a:rPr lang="en-US" sz="2495">
                  <a:solidFill>
                    <a:srgbClr val="162328"/>
                  </a:solidFill>
                  <a:latin typeface="Manrope"/>
                  <a:ea typeface="Manrope"/>
                  <a:cs typeface="Manrope"/>
                  <a:sym typeface="Manrope"/>
                </a:rPr>
                <a:t>Turns overabundant</a:t>
              </a:r>
            </a:p>
            <a:p>
              <a:pPr algn="ctr">
                <a:lnSpc>
                  <a:spcPts val="2994"/>
                </a:lnSpc>
              </a:pPr>
              <a:r>
                <a:rPr lang="en-US" sz="2495">
                  <a:solidFill>
                    <a:srgbClr val="162328"/>
                  </a:solidFill>
                  <a:latin typeface="Manrope"/>
                  <a:ea typeface="Manrope"/>
                  <a:cs typeface="Manrope"/>
                  <a:sym typeface="Manrope"/>
                </a:rPr>
                <a:t>seaweed into paper</a:t>
              </a:r>
            </a:p>
            <a:p>
              <a:pPr algn="ctr">
                <a:lnSpc>
                  <a:spcPts val="2994"/>
                </a:lnSpc>
              </a:pPr>
              <a:r>
                <a:rPr lang="en-US" sz="2495" b="1">
                  <a:solidFill>
                    <a:srgbClr val="162328"/>
                  </a:solidFill>
                  <a:latin typeface="Manrope Bold"/>
                  <a:ea typeface="Manrope Bold"/>
                  <a:cs typeface="Manrope Bold"/>
                  <a:sym typeface="Manrope Bold"/>
                </a:rPr>
                <a:t>ALGA CARTA (IT)</a:t>
              </a:r>
            </a:p>
          </p:txBody>
        </p:sp>
      </p:grpSp>
      <p:grpSp>
        <p:nvGrpSpPr>
          <p:cNvPr id="11" name="Group 11"/>
          <p:cNvGrpSpPr/>
          <p:nvPr/>
        </p:nvGrpSpPr>
        <p:grpSpPr>
          <a:xfrm>
            <a:off x="3782120" y="3376733"/>
            <a:ext cx="5979097" cy="5979097"/>
            <a:chOff x="0" y="0"/>
            <a:chExt cx="7972129" cy="7972129"/>
          </a:xfrm>
        </p:grpSpPr>
        <p:grpSp>
          <p:nvGrpSpPr>
            <p:cNvPr id="12" name="Group 12"/>
            <p:cNvGrpSpPr/>
            <p:nvPr/>
          </p:nvGrpSpPr>
          <p:grpSpPr>
            <a:xfrm>
              <a:off x="0" y="0"/>
              <a:ext cx="7972129" cy="7972129"/>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0E81"/>
              </a:solidFill>
            </p:spPr>
            <p:txBody>
              <a:bodyPr/>
              <a:lstStyle/>
              <a:p>
                <a:endParaRPr lang="en-US"/>
              </a:p>
            </p:txBody>
          </p:sp>
          <p:sp>
            <p:nvSpPr>
              <p:cNvPr id="14" name="TextBox 14"/>
              <p:cNvSpPr txBox="1"/>
              <p:nvPr/>
            </p:nvSpPr>
            <p:spPr>
              <a:xfrm>
                <a:off x="76200" y="47625"/>
                <a:ext cx="660400" cy="688975"/>
              </a:xfrm>
              <a:prstGeom prst="rect">
                <a:avLst/>
              </a:prstGeom>
            </p:spPr>
            <p:txBody>
              <a:bodyPr lIns="48178" tIns="48178" rIns="48178" bIns="48178" rtlCol="0" anchor="ctr"/>
              <a:lstStyle/>
              <a:p>
                <a:pPr algn="ctr">
                  <a:lnSpc>
                    <a:spcPts val="2099"/>
                  </a:lnSpc>
                </a:pPr>
                <a:endParaRPr/>
              </a:p>
            </p:txBody>
          </p:sp>
        </p:grpSp>
        <p:grpSp>
          <p:nvGrpSpPr>
            <p:cNvPr id="15" name="Group 15"/>
            <p:cNvGrpSpPr/>
            <p:nvPr/>
          </p:nvGrpSpPr>
          <p:grpSpPr>
            <a:xfrm>
              <a:off x="334507" y="334507"/>
              <a:ext cx="7303115" cy="7303115"/>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6"/>
                <a:stretch>
                  <a:fillRect l="-42299" r="-4367"/>
                </a:stretch>
              </a:blipFill>
            </p:spPr>
            <p:txBody>
              <a:bodyPr/>
              <a:lstStyle/>
              <a:p>
                <a:endParaRPr lang="en-US"/>
              </a:p>
            </p:txBody>
          </p:sp>
        </p:grpSp>
      </p:grpSp>
      <p:grpSp>
        <p:nvGrpSpPr>
          <p:cNvPr id="17" name="Group 17"/>
          <p:cNvGrpSpPr/>
          <p:nvPr/>
        </p:nvGrpSpPr>
        <p:grpSpPr>
          <a:xfrm>
            <a:off x="4808078" y="8199620"/>
            <a:ext cx="4811457" cy="1565785"/>
            <a:chOff x="0" y="0"/>
            <a:chExt cx="1267215" cy="412388"/>
          </a:xfrm>
        </p:grpSpPr>
        <p:sp>
          <p:nvSpPr>
            <p:cNvPr id="18" name="Freeform 18"/>
            <p:cNvSpPr/>
            <p:nvPr/>
          </p:nvSpPr>
          <p:spPr>
            <a:xfrm>
              <a:off x="0" y="0"/>
              <a:ext cx="1267215" cy="412388"/>
            </a:xfrm>
            <a:custGeom>
              <a:avLst/>
              <a:gdLst/>
              <a:ahLst/>
              <a:cxnLst/>
              <a:rect l="l" t="t" r="r" b="b"/>
              <a:pathLst>
                <a:path w="1267215" h="412388">
                  <a:moveTo>
                    <a:pt x="0" y="0"/>
                  </a:moveTo>
                  <a:lnTo>
                    <a:pt x="1267215" y="0"/>
                  </a:lnTo>
                  <a:lnTo>
                    <a:pt x="1267215" y="412388"/>
                  </a:lnTo>
                  <a:lnTo>
                    <a:pt x="0" y="412388"/>
                  </a:lnTo>
                  <a:close/>
                </a:path>
              </a:pathLst>
            </a:custGeom>
            <a:solidFill>
              <a:srgbClr val="F2F2F2"/>
            </a:solidFill>
          </p:spPr>
          <p:txBody>
            <a:bodyPr/>
            <a:lstStyle/>
            <a:p>
              <a:endParaRPr lang="en-US"/>
            </a:p>
          </p:txBody>
        </p:sp>
        <p:sp>
          <p:nvSpPr>
            <p:cNvPr id="19" name="TextBox 19"/>
            <p:cNvSpPr txBox="1"/>
            <p:nvPr/>
          </p:nvSpPr>
          <p:spPr>
            <a:xfrm>
              <a:off x="0" y="0"/>
              <a:ext cx="1267215" cy="412388"/>
            </a:xfrm>
            <a:prstGeom prst="rect">
              <a:avLst/>
            </a:prstGeom>
          </p:spPr>
          <p:txBody>
            <a:bodyPr lIns="50800" tIns="50800" rIns="50800" bIns="50800" rtlCol="0" anchor="ctr"/>
            <a:lstStyle/>
            <a:p>
              <a:pPr algn="ctr">
                <a:lnSpc>
                  <a:spcPts val="2994"/>
                </a:lnSpc>
              </a:pPr>
              <a:r>
                <a:rPr lang="en-US" sz="2495" b="1">
                  <a:solidFill>
                    <a:srgbClr val="162328"/>
                  </a:solidFill>
                  <a:latin typeface="Manrope Bold"/>
                  <a:ea typeface="Manrope Bold"/>
                  <a:cs typeface="Manrope Bold"/>
                  <a:sym typeface="Manrope Bold"/>
                </a:rPr>
                <a:t>FAIRPHONE (NL)</a:t>
              </a:r>
            </a:p>
            <a:p>
              <a:pPr algn="ctr">
                <a:lnSpc>
                  <a:spcPts val="2994"/>
                </a:lnSpc>
              </a:pPr>
              <a:r>
                <a:rPr lang="en-US" sz="2495">
                  <a:solidFill>
                    <a:srgbClr val="162328"/>
                  </a:solidFill>
                  <a:latin typeface="Manrope"/>
                  <a:ea typeface="Manrope"/>
                  <a:cs typeface="Manrope"/>
                  <a:sym typeface="Manrope"/>
                </a:rPr>
                <a:t>A modular smartphone </a:t>
              </a:r>
            </a:p>
            <a:p>
              <a:pPr algn="ctr">
                <a:lnSpc>
                  <a:spcPts val="2994"/>
                </a:lnSpc>
              </a:pPr>
              <a:r>
                <a:rPr lang="en-US" sz="2495">
                  <a:solidFill>
                    <a:srgbClr val="162328"/>
                  </a:solidFill>
                  <a:latin typeface="Manrope"/>
                  <a:ea typeface="Manrope"/>
                  <a:cs typeface="Manrope"/>
                  <a:sym typeface="Manrope"/>
                </a:rPr>
                <a:t>designed for easy repair</a:t>
              </a:r>
            </a:p>
          </p:txBody>
        </p:sp>
      </p:grpSp>
      <p:grpSp>
        <p:nvGrpSpPr>
          <p:cNvPr id="20" name="Group 20"/>
          <p:cNvGrpSpPr/>
          <p:nvPr/>
        </p:nvGrpSpPr>
        <p:grpSpPr>
          <a:xfrm>
            <a:off x="8576528" y="3376733"/>
            <a:ext cx="5979097" cy="5979097"/>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0E81"/>
            </a:solidFill>
          </p:spPr>
          <p:txBody>
            <a:bodyPr/>
            <a:lstStyle/>
            <a:p>
              <a:endParaRPr lang="en-US"/>
            </a:p>
          </p:txBody>
        </p:sp>
        <p:sp>
          <p:nvSpPr>
            <p:cNvPr id="22" name="TextBox 22"/>
            <p:cNvSpPr txBox="1"/>
            <p:nvPr/>
          </p:nvSpPr>
          <p:spPr>
            <a:xfrm>
              <a:off x="76200" y="47625"/>
              <a:ext cx="660400" cy="688975"/>
            </a:xfrm>
            <a:prstGeom prst="rect">
              <a:avLst/>
            </a:prstGeom>
          </p:spPr>
          <p:txBody>
            <a:bodyPr lIns="48178" tIns="48178" rIns="48178" bIns="48178" rtlCol="0" anchor="ctr"/>
            <a:lstStyle/>
            <a:p>
              <a:pPr algn="ctr">
                <a:lnSpc>
                  <a:spcPts val="2099"/>
                </a:lnSpc>
              </a:pPr>
              <a:endParaRPr/>
            </a:p>
          </p:txBody>
        </p:sp>
      </p:grpSp>
      <p:grpSp>
        <p:nvGrpSpPr>
          <p:cNvPr id="23" name="Group 23"/>
          <p:cNvGrpSpPr/>
          <p:nvPr/>
        </p:nvGrpSpPr>
        <p:grpSpPr>
          <a:xfrm>
            <a:off x="8827408" y="3627614"/>
            <a:ext cx="5477336" cy="5477336"/>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7"/>
              <a:stretch>
                <a:fillRect t="-24999" b="-25000"/>
              </a:stretch>
            </a:blipFill>
          </p:spPr>
          <p:txBody>
            <a:bodyPr/>
            <a:lstStyle/>
            <a:p>
              <a:endParaRPr lang="en-US"/>
            </a:p>
          </p:txBody>
        </p:sp>
      </p:grpSp>
      <p:grpSp>
        <p:nvGrpSpPr>
          <p:cNvPr id="25" name="Group 25"/>
          <p:cNvGrpSpPr/>
          <p:nvPr/>
        </p:nvGrpSpPr>
        <p:grpSpPr>
          <a:xfrm>
            <a:off x="9330783" y="2983928"/>
            <a:ext cx="4811457" cy="1565785"/>
            <a:chOff x="0" y="0"/>
            <a:chExt cx="1267215" cy="412388"/>
          </a:xfrm>
        </p:grpSpPr>
        <p:sp>
          <p:nvSpPr>
            <p:cNvPr id="26" name="Freeform 26"/>
            <p:cNvSpPr/>
            <p:nvPr/>
          </p:nvSpPr>
          <p:spPr>
            <a:xfrm>
              <a:off x="0" y="0"/>
              <a:ext cx="1267215" cy="412388"/>
            </a:xfrm>
            <a:custGeom>
              <a:avLst/>
              <a:gdLst/>
              <a:ahLst/>
              <a:cxnLst/>
              <a:rect l="l" t="t" r="r" b="b"/>
              <a:pathLst>
                <a:path w="1267215" h="412388">
                  <a:moveTo>
                    <a:pt x="0" y="0"/>
                  </a:moveTo>
                  <a:lnTo>
                    <a:pt x="1267215" y="0"/>
                  </a:lnTo>
                  <a:lnTo>
                    <a:pt x="1267215" y="412388"/>
                  </a:lnTo>
                  <a:lnTo>
                    <a:pt x="0" y="412388"/>
                  </a:lnTo>
                  <a:close/>
                </a:path>
              </a:pathLst>
            </a:custGeom>
            <a:solidFill>
              <a:srgbClr val="F2F2F2"/>
            </a:solidFill>
          </p:spPr>
          <p:txBody>
            <a:bodyPr/>
            <a:lstStyle/>
            <a:p>
              <a:endParaRPr lang="en-US"/>
            </a:p>
          </p:txBody>
        </p:sp>
        <p:sp>
          <p:nvSpPr>
            <p:cNvPr id="27" name="TextBox 27"/>
            <p:cNvSpPr txBox="1"/>
            <p:nvPr/>
          </p:nvSpPr>
          <p:spPr>
            <a:xfrm>
              <a:off x="0" y="0"/>
              <a:ext cx="1267215" cy="412388"/>
            </a:xfrm>
            <a:prstGeom prst="rect">
              <a:avLst/>
            </a:prstGeom>
          </p:spPr>
          <p:txBody>
            <a:bodyPr lIns="50800" tIns="50800" rIns="50800" bIns="50800" rtlCol="0" anchor="ctr"/>
            <a:lstStyle/>
            <a:p>
              <a:pPr algn="ctr">
                <a:lnSpc>
                  <a:spcPts val="2994"/>
                </a:lnSpc>
              </a:pPr>
              <a:r>
                <a:rPr lang="en-US" sz="2495">
                  <a:solidFill>
                    <a:srgbClr val="162328"/>
                  </a:solidFill>
                  <a:latin typeface="Manrope"/>
                  <a:ea typeface="Manrope"/>
                  <a:cs typeface="Manrope"/>
                  <a:sym typeface="Manrope"/>
                </a:rPr>
                <a:t>Transforms fishing nets into materials, e.g. used in watches</a:t>
              </a:r>
            </a:p>
            <a:p>
              <a:pPr algn="ctr">
                <a:lnSpc>
                  <a:spcPts val="2994"/>
                </a:lnSpc>
              </a:pPr>
              <a:r>
                <a:rPr lang="en-US" sz="2495" b="1">
                  <a:solidFill>
                    <a:srgbClr val="162328"/>
                  </a:solidFill>
                  <a:latin typeface="Manrope Bold"/>
                  <a:ea typeface="Manrope Bold"/>
                  <a:cs typeface="Manrope Bold"/>
                  <a:sym typeface="Manrope Bold"/>
                </a:rPr>
                <a:t>FIL &amp; FAB (FR)</a:t>
              </a:r>
            </a:p>
          </p:txBody>
        </p:sp>
      </p:grpSp>
      <p:grpSp>
        <p:nvGrpSpPr>
          <p:cNvPr id="28" name="Group 28"/>
          <p:cNvGrpSpPr/>
          <p:nvPr/>
        </p:nvGrpSpPr>
        <p:grpSpPr>
          <a:xfrm>
            <a:off x="13048067" y="3376733"/>
            <a:ext cx="5979097" cy="5979097"/>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50E81"/>
            </a:solidFill>
          </p:spPr>
          <p:txBody>
            <a:bodyPr/>
            <a:lstStyle/>
            <a:p>
              <a:endParaRPr lang="en-US"/>
            </a:p>
          </p:txBody>
        </p:sp>
        <p:sp>
          <p:nvSpPr>
            <p:cNvPr id="30" name="TextBox 30"/>
            <p:cNvSpPr txBox="1"/>
            <p:nvPr/>
          </p:nvSpPr>
          <p:spPr>
            <a:xfrm>
              <a:off x="76200" y="47625"/>
              <a:ext cx="660400" cy="688975"/>
            </a:xfrm>
            <a:prstGeom prst="rect">
              <a:avLst/>
            </a:prstGeom>
          </p:spPr>
          <p:txBody>
            <a:bodyPr lIns="48178" tIns="48178" rIns="48178" bIns="48178" rtlCol="0" anchor="ctr"/>
            <a:lstStyle/>
            <a:p>
              <a:pPr algn="ctr">
                <a:lnSpc>
                  <a:spcPts val="2099"/>
                </a:lnSpc>
              </a:pPr>
              <a:endParaRPr/>
            </a:p>
          </p:txBody>
        </p:sp>
      </p:grpSp>
      <p:grpSp>
        <p:nvGrpSpPr>
          <p:cNvPr id="31" name="Group 31"/>
          <p:cNvGrpSpPr/>
          <p:nvPr/>
        </p:nvGrpSpPr>
        <p:grpSpPr>
          <a:xfrm>
            <a:off x="13298947" y="3627614"/>
            <a:ext cx="5477336" cy="5477336"/>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8"/>
              <a:stretch>
                <a:fillRect l="-15222" r="-15222"/>
              </a:stretch>
            </a:blipFill>
          </p:spPr>
          <p:txBody>
            <a:bodyPr/>
            <a:lstStyle/>
            <a:p>
              <a:endParaRPr lang="en-US"/>
            </a:p>
          </p:txBody>
        </p:sp>
      </p:grpSp>
      <p:grpSp>
        <p:nvGrpSpPr>
          <p:cNvPr id="33" name="Group 33"/>
          <p:cNvGrpSpPr/>
          <p:nvPr/>
        </p:nvGrpSpPr>
        <p:grpSpPr>
          <a:xfrm>
            <a:off x="13631887" y="8199620"/>
            <a:ext cx="4811457" cy="1565785"/>
            <a:chOff x="0" y="0"/>
            <a:chExt cx="1267215" cy="412388"/>
          </a:xfrm>
        </p:grpSpPr>
        <p:sp>
          <p:nvSpPr>
            <p:cNvPr id="34" name="Freeform 34"/>
            <p:cNvSpPr/>
            <p:nvPr/>
          </p:nvSpPr>
          <p:spPr>
            <a:xfrm>
              <a:off x="0" y="0"/>
              <a:ext cx="1267215" cy="412388"/>
            </a:xfrm>
            <a:custGeom>
              <a:avLst/>
              <a:gdLst/>
              <a:ahLst/>
              <a:cxnLst/>
              <a:rect l="l" t="t" r="r" b="b"/>
              <a:pathLst>
                <a:path w="1267215" h="412388">
                  <a:moveTo>
                    <a:pt x="0" y="0"/>
                  </a:moveTo>
                  <a:lnTo>
                    <a:pt x="1267215" y="0"/>
                  </a:lnTo>
                  <a:lnTo>
                    <a:pt x="1267215" y="412388"/>
                  </a:lnTo>
                  <a:lnTo>
                    <a:pt x="0" y="412388"/>
                  </a:lnTo>
                  <a:close/>
                </a:path>
              </a:pathLst>
            </a:custGeom>
            <a:solidFill>
              <a:srgbClr val="F2F2F2"/>
            </a:solidFill>
          </p:spPr>
          <p:txBody>
            <a:bodyPr/>
            <a:lstStyle/>
            <a:p>
              <a:endParaRPr lang="en-US"/>
            </a:p>
          </p:txBody>
        </p:sp>
        <p:sp>
          <p:nvSpPr>
            <p:cNvPr id="35" name="TextBox 35"/>
            <p:cNvSpPr txBox="1"/>
            <p:nvPr/>
          </p:nvSpPr>
          <p:spPr>
            <a:xfrm>
              <a:off x="0" y="0"/>
              <a:ext cx="1267215" cy="412388"/>
            </a:xfrm>
            <a:prstGeom prst="rect">
              <a:avLst/>
            </a:prstGeom>
          </p:spPr>
          <p:txBody>
            <a:bodyPr lIns="50800" tIns="50800" rIns="50800" bIns="50800" rtlCol="0" anchor="ctr"/>
            <a:lstStyle/>
            <a:p>
              <a:pPr algn="ctr">
                <a:lnSpc>
                  <a:spcPts val="2994"/>
                </a:lnSpc>
              </a:pPr>
              <a:r>
                <a:rPr lang="en-US" sz="2495" b="1">
                  <a:solidFill>
                    <a:srgbClr val="162328"/>
                  </a:solidFill>
                  <a:latin typeface="Manrope Bold"/>
                  <a:ea typeface="Manrope Bold"/>
                  <a:cs typeface="Manrope Bold"/>
                  <a:sym typeface="Manrope Bold"/>
                </a:rPr>
                <a:t>PERMAFUNGI (BE)</a:t>
              </a:r>
            </a:p>
            <a:p>
              <a:pPr algn="ctr">
                <a:lnSpc>
                  <a:spcPts val="2994"/>
                </a:lnSpc>
              </a:pPr>
              <a:r>
                <a:rPr lang="en-US" sz="2495">
                  <a:solidFill>
                    <a:srgbClr val="162328"/>
                  </a:solidFill>
                  <a:latin typeface="Manrope"/>
                  <a:ea typeface="Manrope"/>
                  <a:cs typeface="Manrope"/>
                  <a:sym typeface="Manrope"/>
                </a:rPr>
                <a:t>Produces insulating panels made from mushroom</a:t>
              </a:r>
            </a:p>
          </p:txBody>
        </p:sp>
      </p:grpSp>
      <p:sp>
        <p:nvSpPr>
          <p:cNvPr id="36" name="TextBox 36"/>
          <p:cNvSpPr txBox="1"/>
          <p:nvPr/>
        </p:nvSpPr>
        <p:spPr>
          <a:xfrm>
            <a:off x="689469" y="584274"/>
            <a:ext cx="11284594" cy="1351725"/>
          </a:xfrm>
          <a:prstGeom prst="rect">
            <a:avLst/>
          </a:prstGeom>
        </p:spPr>
        <p:txBody>
          <a:bodyPr lIns="0" tIns="0" rIns="0" bIns="0" rtlCol="0" anchor="t">
            <a:spAutoFit/>
          </a:bodyPr>
          <a:lstStyle/>
          <a:p>
            <a:pPr marL="0" lvl="0" indent="0" algn="l">
              <a:lnSpc>
                <a:spcPts val="10706"/>
              </a:lnSpc>
            </a:pPr>
            <a:r>
              <a:rPr lang="en-US" sz="8922" b="1" dirty="0">
                <a:solidFill>
                  <a:srgbClr val="162328"/>
                </a:solidFill>
                <a:latin typeface="Manrope Bold"/>
                <a:ea typeface="Manrope Bold"/>
                <a:cs typeface="Manrope Bold"/>
                <a:sym typeface="Manrope Bold"/>
              </a:rPr>
              <a:t>Examples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person looking at a painting on a wall  Description automatically generated"/>
          <p:cNvSpPr/>
          <p:nvPr/>
        </p:nvSpPr>
        <p:spPr>
          <a:xfrm>
            <a:off x="7967553" y="15"/>
            <a:ext cx="10318162" cy="10286985"/>
          </a:xfrm>
          <a:custGeom>
            <a:avLst/>
            <a:gdLst/>
            <a:ahLst/>
            <a:cxnLst/>
            <a:rect l="l" t="t" r="r" b="b"/>
            <a:pathLst>
              <a:path w="10318162" h="10286985">
                <a:moveTo>
                  <a:pt x="0" y="0"/>
                </a:moveTo>
                <a:lnTo>
                  <a:pt x="10318163" y="0"/>
                </a:lnTo>
                <a:lnTo>
                  <a:pt x="10318163" y="10286985"/>
                </a:lnTo>
                <a:lnTo>
                  <a:pt x="0" y="10286985"/>
                </a:lnTo>
                <a:lnTo>
                  <a:pt x="0" y="0"/>
                </a:lnTo>
                <a:close/>
              </a:path>
            </a:pathLst>
          </a:custGeom>
          <a:blipFill>
            <a:blip r:embed="rId3"/>
            <a:stretch>
              <a:fillRect t="-16150" r="-73721"/>
            </a:stretch>
          </a:blipFill>
        </p:spPr>
        <p:txBody>
          <a:bodyPr/>
          <a:lstStyle/>
          <a:p>
            <a:endParaRPr lang="en-US"/>
          </a:p>
        </p:txBody>
      </p:sp>
      <p:sp>
        <p:nvSpPr>
          <p:cNvPr id="3" name="Freeform 3"/>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4" name="Group 4"/>
          <p:cNvGrpSpPr/>
          <p:nvPr/>
        </p:nvGrpSpPr>
        <p:grpSpPr>
          <a:xfrm>
            <a:off x="-1" y="4554779"/>
            <a:ext cx="11584949" cy="5017169"/>
            <a:chOff x="0" y="0"/>
            <a:chExt cx="3226825" cy="1321394"/>
          </a:xfrm>
        </p:grpSpPr>
        <p:sp>
          <p:nvSpPr>
            <p:cNvPr id="5" name="Freeform 5"/>
            <p:cNvSpPr/>
            <p:nvPr/>
          </p:nvSpPr>
          <p:spPr>
            <a:xfrm>
              <a:off x="0" y="0"/>
              <a:ext cx="3226825" cy="1321394"/>
            </a:xfrm>
            <a:custGeom>
              <a:avLst/>
              <a:gdLst/>
              <a:ahLst/>
              <a:cxnLst/>
              <a:rect l="l" t="t" r="r" b="b"/>
              <a:pathLst>
                <a:path w="3226825" h="1321394">
                  <a:moveTo>
                    <a:pt x="32227" y="0"/>
                  </a:moveTo>
                  <a:lnTo>
                    <a:pt x="3194598" y="0"/>
                  </a:lnTo>
                  <a:cubicBezTo>
                    <a:pt x="3212397" y="0"/>
                    <a:pt x="3226825" y="14428"/>
                    <a:pt x="3226825" y="32227"/>
                  </a:cubicBezTo>
                  <a:lnTo>
                    <a:pt x="3226825" y="1289168"/>
                  </a:lnTo>
                  <a:cubicBezTo>
                    <a:pt x="3226825" y="1306966"/>
                    <a:pt x="3212397" y="1321394"/>
                    <a:pt x="3194598" y="1321394"/>
                  </a:cubicBezTo>
                  <a:lnTo>
                    <a:pt x="32227" y="1321394"/>
                  </a:lnTo>
                  <a:cubicBezTo>
                    <a:pt x="14428" y="1321394"/>
                    <a:pt x="0" y="1306966"/>
                    <a:pt x="0" y="1289168"/>
                  </a:cubicBezTo>
                  <a:lnTo>
                    <a:pt x="0" y="32227"/>
                  </a:lnTo>
                  <a:cubicBezTo>
                    <a:pt x="0" y="14428"/>
                    <a:pt x="14428" y="0"/>
                    <a:pt x="32227" y="0"/>
                  </a:cubicBezTo>
                  <a:close/>
                </a:path>
              </a:pathLst>
            </a:custGeom>
            <a:solidFill>
              <a:srgbClr val="FFFFFF">
                <a:alpha val="49804"/>
              </a:srgbClr>
            </a:solidFill>
          </p:spPr>
          <p:txBody>
            <a:bodyPr/>
            <a:lstStyle/>
            <a:p>
              <a:endParaRPr lang="en-US"/>
            </a:p>
          </p:txBody>
        </p:sp>
        <p:sp>
          <p:nvSpPr>
            <p:cNvPr id="6" name="TextBox 6"/>
            <p:cNvSpPr txBox="1"/>
            <p:nvPr/>
          </p:nvSpPr>
          <p:spPr>
            <a:xfrm>
              <a:off x="0" y="-57150"/>
              <a:ext cx="3226825" cy="1378544"/>
            </a:xfrm>
            <a:prstGeom prst="rect">
              <a:avLst/>
            </a:prstGeom>
          </p:spPr>
          <p:txBody>
            <a:bodyPr lIns="50800" tIns="50800" rIns="50800" bIns="50800" rtlCol="0" anchor="ctr"/>
            <a:lstStyle/>
            <a:p>
              <a:pPr algn="ctr">
                <a:lnSpc>
                  <a:spcPts val="3207"/>
                </a:lnSpc>
              </a:pPr>
              <a:endParaRPr/>
            </a:p>
          </p:txBody>
        </p:sp>
      </p:grpSp>
      <p:sp>
        <p:nvSpPr>
          <p:cNvPr id="7" name="TextBox 7"/>
          <p:cNvSpPr txBox="1"/>
          <p:nvPr/>
        </p:nvSpPr>
        <p:spPr>
          <a:xfrm>
            <a:off x="794057" y="4837994"/>
            <a:ext cx="10279009" cy="4480650"/>
          </a:xfrm>
          <a:prstGeom prst="rect">
            <a:avLst/>
          </a:prstGeom>
        </p:spPr>
        <p:txBody>
          <a:bodyPr lIns="0" tIns="0" rIns="0" bIns="0" rtlCol="0" anchor="t">
            <a:spAutoFit/>
          </a:bodyPr>
          <a:lstStyle/>
          <a:p>
            <a:pPr algn="l">
              <a:lnSpc>
                <a:spcPts val="4060"/>
              </a:lnSpc>
            </a:pPr>
            <a:r>
              <a:rPr lang="en-US" sz="2900" dirty="0">
                <a:solidFill>
                  <a:srgbClr val="162328"/>
                </a:solidFill>
                <a:latin typeface="Manrope Medium"/>
                <a:ea typeface="Manrope Medium"/>
                <a:cs typeface="Manrope Medium"/>
                <a:sym typeface="Manrope Medium"/>
              </a:rPr>
              <a:t>The arts play a unique role in shaping public opinion and influencing behavior. From music and film to fashion and design, the creative industries have the power to shape cultural values and attitudes toward the environment. </a:t>
            </a:r>
          </a:p>
          <a:p>
            <a:pPr algn="l">
              <a:lnSpc>
                <a:spcPts val="2380"/>
              </a:lnSpc>
            </a:pPr>
            <a:endParaRPr lang="en-US" sz="2900" dirty="0">
              <a:solidFill>
                <a:srgbClr val="162328"/>
              </a:solidFill>
              <a:latin typeface="Manrope Medium"/>
              <a:ea typeface="Manrope Medium"/>
              <a:cs typeface="Manrope Medium"/>
              <a:sym typeface="Manrope Medium"/>
            </a:endParaRPr>
          </a:p>
          <a:p>
            <a:pPr marL="0" lvl="0" indent="0" algn="l">
              <a:lnSpc>
                <a:spcPts val="4060"/>
              </a:lnSpc>
            </a:pPr>
            <a:r>
              <a:rPr lang="en-US" sz="2900" dirty="0">
                <a:solidFill>
                  <a:srgbClr val="162328"/>
                </a:solidFill>
                <a:latin typeface="Manrope Medium"/>
                <a:ea typeface="Manrope Medium"/>
                <a:cs typeface="Manrope Medium"/>
                <a:sym typeface="Manrope Medium"/>
              </a:rPr>
              <a:t>Art exhibitions, performances, festivals, and other creative works can serve as powerful platforms for communicating important messages about the environment and consumerism</a:t>
            </a:r>
          </a:p>
        </p:txBody>
      </p:sp>
      <p:sp>
        <p:nvSpPr>
          <p:cNvPr id="8" name="TextBox 8"/>
          <p:cNvSpPr txBox="1"/>
          <p:nvPr/>
        </p:nvSpPr>
        <p:spPr>
          <a:xfrm>
            <a:off x="794057" y="785692"/>
            <a:ext cx="8330893" cy="2771902"/>
          </a:xfrm>
          <a:prstGeom prst="rect">
            <a:avLst/>
          </a:prstGeom>
        </p:spPr>
        <p:txBody>
          <a:bodyPr lIns="0" tIns="0" rIns="0" bIns="0" rtlCol="0" anchor="t">
            <a:spAutoFit/>
          </a:bodyPr>
          <a:lstStyle/>
          <a:p>
            <a:pPr algn="l">
              <a:lnSpc>
                <a:spcPts val="7319"/>
              </a:lnSpc>
            </a:pPr>
            <a:r>
              <a:rPr lang="en-US" sz="6099" b="1">
                <a:solidFill>
                  <a:srgbClr val="162328"/>
                </a:solidFill>
                <a:latin typeface="Manrope Bold"/>
                <a:ea typeface="Manrope Bold"/>
                <a:cs typeface="Manrope Bold"/>
                <a:sym typeface="Manrope Bold"/>
              </a:rPr>
              <a:t>The role of CCSI</a:t>
            </a:r>
          </a:p>
          <a:p>
            <a:pPr marL="0" lvl="0" indent="0" algn="l">
              <a:lnSpc>
                <a:spcPts val="7319"/>
              </a:lnSpc>
            </a:pPr>
            <a:r>
              <a:rPr lang="en-US" sz="6099" b="1">
                <a:solidFill>
                  <a:srgbClr val="162328"/>
                </a:solidFill>
                <a:latin typeface="Manrope Bold"/>
                <a:ea typeface="Manrope Bold"/>
                <a:cs typeface="Manrope Bold"/>
                <a:sym typeface="Manrope Bold"/>
              </a:rPr>
              <a:t>in a circular economy (consumption)</a:t>
            </a:r>
          </a:p>
        </p:txBody>
      </p:sp>
      <p:sp>
        <p:nvSpPr>
          <p:cNvPr id="9" name="Freeform 9"/>
          <p:cNvSpPr/>
          <p:nvPr/>
        </p:nvSpPr>
        <p:spPr>
          <a:xfrm>
            <a:off x="8700225" y="195297"/>
            <a:ext cx="3696577" cy="2231388"/>
          </a:xfrm>
          <a:custGeom>
            <a:avLst/>
            <a:gdLst/>
            <a:ahLst/>
            <a:cxnLst/>
            <a:rect l="l" t="t" r="r" b="b"/>
            <a:pathLst>
              <a:path w="3696577" h="2231388">
                <a:moveTo>
                  <a:pt x="0" y="0"/>
                </a:moveTo>
                <a:lnTo>
                  <a:pt x="3696577" y="0"/>
                </a:lnTo>
                <a:lnTo>
                  <a:pt x="3696577" y="2231388"/>
                </a:lnTo>
                <a:lnTo>
                  <a:pt x="0" y="223138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TextBox 10"/>
          <p:cNvSpPr txBox="1"/>
          <p:nvPr/>
        </p:nvSpPr>
        <p:spPr>
          <a:xfrm rot="-5400000">
            <a:off x="13420292" y="5362966"/>
            <a:ext cx="9059100" cy="390568"/>
          </a:xfrm>
          <a:prstGeom prst="rect">
            <a:avLst/>
          </a:prstGeom>
        </p:spPr>
        <p:txBody>
          <a:bodyPr lIns="0" tIns="0" rIns="0" bIns="0" rtlCol="0" anchor="t">
            <a:spAutoFit/>
          </a:bodyPr>
          <a:lstStyle/>
          <a:p>
            <a:pPr marL="0" lvl="0" indent="0" algn="l">
              <a:lnSpc>
                <a:spcPts val="3000"/>
              </a:lnSpc>
            </a:pPr>
            <a:r>
              <a:rPr lang="en-US" sz="2500" b="1">
                <a:solidFill>
                  <a:srgbClr val="EEEEEE"/>
                </a:solidFill>
                <a:latin typeface="Manrope Bold"/>
                <a:ea typeface="Manrope Bold"/>
                <a:cs typeface="Manrope Bold"/>
                <a:sym typeface="Manrope Bold"/>
              </a:rPr>
              <a:t>Photo: Kiel / DCI</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ABCE78"/>
        </a:solidFill>
        <a:effectLst/>
      </p:bgPr>
    </p:bg>
    <p:spTree>
      <p:nvGrpSpPr>
        <p:cNvPr id="1" name=""/>
        <p:cNvGrpSpPr/>
        <p:nvPr/>
      </p:nvGrpSpPr>
      <p:grpSpPr>
        <a:xfrm>
          <a:off x="0" y="0"/>
          <a:ext cx="0" cy="0"/>
          <a:chOff x="0" y="0"/>
          <a:chExt cx="0" cy="0"/>
        </a:xfrm>
      </p:grpSpPr>
      <p:sp>
        <p:nvSpPr>
          <p:cNvPr id="2" name="Freeform 2"/>
          <p:cNvSpPr/>
          <p:nvPr/>
        </p:nvSpPr>
        <p:spPr>
          <a:xfrm>
            <a:off x="15005325" y="270510"/>
            <a:ext cx="3019674" cy="3008693"/>
          </a:xfrm>
          <a:custGeom>
            <a:avLst/>
            <a:gdLst/>
            <a:ahLst/>
            <a:cxnLst/>
            <a:rect l="l" t="t" r="r" b="b"/>
            <a:pathLst>
              <a:path w="3019674" h="3008693">
                <a:moveTo>
                  <a:pt x="0" y="0"/>
                </a:moveTo>
                <a:lnTo>
                  <a:pt x="3019674" y="0"/>
                </a:lnTo>
                <a:lnTo>
                  <a:pt x="3019674" y="3008693"/>
                </a:lnTo>
                <a:lnTo>
                  <a:pt x="0" y="3008693"/>
                </a:lnTo>
                <a:lnTo>
                  <a:pt x="0" y="0"/>
                </a:lnTo>
                <a:close/>
              </a:path>
            </a:pathLst>
          </a:custGeom>
          <a:blipFill>
            <a:blip r:embed="rId3">
              <a:alphaModFix amt="43999"/>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US"/>
          </a:p>
        </p:txBody>
      </p:sp>
      <p:grpSp>
        <p:nvGrpSpPr>
          <p:cNvPr id="3" name="Group 3"/>
          <p:cNvGrpSpPr/>
          <p:nvPr/>
        </p:nvGrpSpPr>
        <p:grpSpPr>
          <a:xfrm>
            <a:off x="1303664" y="3061892"/>
            <a:ext cx="6196408" cy="6196408"/>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17A55"/>
            </a:solidFill>
          </p:spPr>
          <p:txBody>
            <a:bodyPr/>
            <a:lstStyle/>
            <a:p>
              <a:endParaRPr lang="en-US"/>
            </a:p>
          </p:txBody>
        </p:sp>
        <p:sp>
          <p:nvSpPr>
            <p:cNvPr id="5" name="TextBox 5"/>
            <p:cNvSpPr txBox="1"/>
            <p:nvPr/>
          </p:nvSpPr>
          <p:spPr>
            <a:xfrm>
              <a:off x="76200" y="47625"/>
              <a:ext cx="660400" cy="688975"/>
            </a:xfrm>
            <a:prstGeom prst="rect">
              <a:avLst/>
            </a:prstGeom>
          </p:spPr>
          <p:txBody>
            <a:bodyPr lIns="48178" tIns="48178" rIns="48178" bIns="48178" rtlCol="0" anchor="ctr"/>
            <a:lstStyle/>
            <a:p>
              <a:pPr algn="ctr">
                <a:lnSpc>
                  <a:spcPts val="2099"/>
                </a:lnSpc>
              </a:pPr>
              <a:endParaRPr/>
            </a:p>
          </p:txBody>
        </p:sp>
      </p:grpSp>
      <p:grpSp>
        <p:nvGrpSpPr>
          <p:cNvPr id="6" name="Group 6"/>
          <p:cNvGrpSpPr/>
          <p:nvPr/>
        </p:nvGrpSpPr>
        <p:grpSpPr>
          <a:xfrm>
            <a:off x="1563663" y="3321891"/>
            <a:ext cx="5676410" cy="5676410"/>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l="-29330" r="-29330"/>
              </a:stretch>
            </a:blipFill>
          </p:spPr>
          <p:txBody>
            <a:bodyPr/>
            <a:lstStyle/>
            <a:p>
              <a:endParaRPr lang="en-US"/>
            </a:p>
          </p:txBody>
        </p:sp>
      </p:grpSp>
      <p:grpSp>
        <p:nvGrpSpPr>
          <p:cNvPr id="8" name="Group 8"/>
          <p:cNvGrpSpPr/>
          <p:nvPr/>
        </p:nvGrpSpPr>
        <p:grpSpPr>
          <a:xfrm>
            <a:off x="933450" y="7635606"/>
            <a:ext cx="4986330" cy="2106138"/>
            <a:chOff x="0" y="0"/>
            <a:chExt cx="1267215" cy="535249"/>
          </a:xfrm>
        </p:grpSpPr>
        <p:sp>
          <p:nvSpPr>
            <p:cNvPr id="9" name="Freeform 9"/>
            <p:cNvSpPr/>
            <p:nvPr/>
          </p:nvSpPr>
          <p:spPr>
            <a:xfrm>
              <a:off x="0" y="0"/>
              <a:ext cx="1267215" cy="535249"/>
            </a:xfrm>
            <a:custGeom>
              <a:avLst/>
              <a:gdLst/>
              <a:ahLst/>
              <a:cxnLst/>
              <a:rect l="l" t="t" r="r" b="b"/>
              <a:pathLst>
                <a:path w="1267215" h="535249">
                  <a:moveTo>
                    <a:pt x="0" y="0"/>
                  </a:moveTo>
                  <a:lnTo>
                    <a:pt x="1267215" y="0"/>
                  </a:lnTo>
                  <a:lnTo>
                    <a:pt x="1267215" y="535249"/>
                  </a:lnTo>
                  <a:lnTo>
                    <a:pt x="0" y="535249"/>
                  </a:lnTo>
                  <a:close/>
                </a:path>
              </a:pathLst>
            </a:custGeom>
            <a:solidFill>
              <a:srgbClr val="F2F2F2"/>
            </a:solidFill>
          </p:spPr>
          <p:txBody>
            <a:bodyPr/>
            <a:lstStyle/>
            <a:p>
              <a:endParaRPr lang="en-US"/>
            </a:p>
          </p:txBody>
        </p:sp>
        <p:sp>
          <p:nvSpPr>
            <p:cNvPr id="10" name="TextBox 10"/>
            <p:cNvSpPr txBox="1"/>
            <p:nvPr/>
          </p:nvSpPr>
          <p:spPr>
            <a:xfrm>
              <a:off x="0" y="0"/>
              <a:ext cx="1267215" cy="535249"/>
            </a:xfrm>
            <a:prstGeom prst="rect">
              <a:avLst/>
            </a:prstGeom>
          </p:spPr>
          <p:txBody>
            <a:bodyPr lIns="50800" tIns="50800" rIns="50800" bIns="50800" rtlCol="0" anchor="ctr"/>
            <a:lstStyle/>
            <a:p>
              <a:pPr algn="ctr">
                <a:lnSpc>
                  <a:spcPts val="2994"/>
                </a:lnSpc>
              </a:pPr>
              <a:r>
                <a:rPr lang="en-US" sz="2495" b="1">
                  <a:solidFill>
                    <a:srgbClr val="162328"/>
                  </a:solidFill>
                  <a:latin typeface="Manrope Bold"/>
                  <a:ea typeface="Manrope Bold"/>
                  <a:cs typeface="Manrope Bold"/>
                  <a:sym typeface="Manrope Bold"/>
                </a:rPr>
                <a:t>STELLA MCCARTNEY (UK)</a:t>
              </a:r>
            </a:p>
            <a:p>
              <a:pPr algn="ctr">
                <a:lnSpc>
                  <a:spcPts val="2994"/>
                </a:lnSpc>
              </a:pPr>
              <a:r>
                <a:rPr lang="en-US" sz="2495">
                  <a:solidFill>
                    <a:srgbClr val="162328"/>
                  </a:solidFill>
                  <a:latin typeface="Manrope"/>
                  <a:ea typeface="Manrope"/>
                  <a:cs typeface="Manrope"/>
                  <a:sym typeface="Manrope"/>
                </a:rPr>
                <a:t>Her campaign turned a London recycling plant into a runway, showcasing a collection made from circular materials</a:t>
              </a:r>
            </a:p>
          </p:txBody>
        </p:sp>
      </p:grpSp>
      <p:grpSp>
        <p:nvGrpSpPr>
          <p:cNvPr id="11" name="Group 11"/>
          <p:cNvGrpSpPr/>
          <p:nvPr/>
        </p:nvGrpSpPr>
        <p:grpSpPr>
          <a:xfrm>
            <a:off x="6153870" y="3061892"/>
            <a:ext cx="6196408" cy="6196408"/>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17A55"/>
            </a:solidFill>
          </p:spPr>
          <p:txBody>
            <a:bodyPr/>
            <a:lstStyle/>
            <a:p>
              <a:endParaRPr lang="en-US"/>
            </a:p>
          </p:txBody>
        </p:sp>
        <p:sp>
          <p:nvSpPr>
            <p:cNvPr id="13" name="TextBox 13"/>
            <p:cNvSpPr txBox="1"/>
            <p:nvPr/>
          </p:nvSpPr>
          <p:spPr>
            <a:xfrm>
              <a:off x="76200" y="47625"/>
              <a:ext cx="660400" cy="688975"/>
            </a:xfrm>
            <a:prstGeom prst="rect">
              <a:avLst/>
            </a:prstGeom>
          </p:spPr>
          <p:txBody>
            <a:bodyPr lIns="48178" tIns="48178" rIns="48178" bIns="48178" rtlCol="0" anchor="ctr"/>
            <a:lstStyle/>
            <a:p>
              <a:pPr algn="ctr">
                <a:lnSpc>
                  <a:spcPts val="2099"/>
                </a:lnSpc>
              </a:pPr>
              <a:endParaRPr/>
            </a:p>
          </p:txBody>
        </p:sp>
      </p:grpSp>
      <p:grpSp>
        <p:nvGrpSpPr>
          <p:cNvPr id="14" name="Group 14"/>
          <p:cNvGrpSpPr/>
          <p:nvPr/>
        </p:nvGrpSpPr>
        <p:grpSpPr>
          <a:xfrm>
            <a:off x="6413869" y="3321891"/>
            <a:ext cx="5676410" cy="5676410"/>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6"/>
              <a:stretch>
                <a:fillRect l="-25000" r="-25000"/>
              </a:stretch>
            </a:blipFill>
          </p:spPr>
          <p:txBody>
            <a:bodyPr/>
            <a:lstStyle/>
            <a:p>
              <a:endParaRPr lang="en-US"/>
            </a:p>
          </p:txBody>
        </p:sp>
      </p:grpSp>
      <p:grpSp>
        <p:nvGrpSpPr>
          <p:cNvPr id="16" name="Group 16"/>
          <p:cNvGrpSpPr/>
          <p:nvPr/>
        </p:nvGrpSpPr>
        <p:grpSpPr>
          <a:xfrm>
            <a:off x="6526898" y="2008823"/>
            <a:ext cx="5234204" cy="2106138"/>
            <a:chOff x="0" y="0"/>
            <a:chExt cx="1330209" cy="535249"/>
          </a:xfrm>
        </p:grpSpPr>
        <p:sp>
          <p:nvSpPr>
            <p:cNvPr id="17" name="Freeform 17"/>
            <p:cNvSpPr/>
            <p:nvPr/>
          </p:nvSpPr>
          <p:spPr>
            <a:xfrm>
              <a:off x="0" y="0"/>
              <a:ext cx="1330209" cy="535249"/>
            </a:xfrm>
            <a:custGeom>
              <a:avLst/>
              <a:gdLst/>
              <a:ahLst/>
              <a:cxnLst/>
              <a:rect l="l" t="t" r="r" b="b"/>
              <a:pathLst>
                <a:path w="1330209" h="535249">
                  <a:moveTo>
                    <a:pt x="0" y="0"/>
                  </a:moveTo>
                  <a:lnTo>
                    <a:pt x="1330209" y="0"/>
                  </a:lnTo>
                  <a:lnTo>
                    <a:pt x="1330209" y="535249"/>
                  </a:lnTo>
                  <a:lnTo>
                    <a:pt x="0" y="535249"/>
                  </a:lnTo>
                  <a:close/>
                </a:path>
              </a:pathLst>
            </a:custGeom>
            <a:solidFill>
              <a:srgbClr val="F2F2F2"/>
            </a:solidFill>
          </p:spPr>
          <p:txBody>
            <a:bodyPr/>
            <a:lstStyle/>
            <a:p>
              <a:endParaRPr lang="en-US"/>
            </a:p>
          </p:txBody>
        </p:sp>
        <p:sp>
          <p:nvSpPr>
            <p:cNvPr id="18" name="TextBox 18"/>
            <p:cNvSpPr txBox="1"/>
            <p:nvPr/>
          </p:nvSpPr>
          <p:spPr>
            <a:xfrm>
              <a:off x="0" y="0"/>
              <a:ext cx="1330209" cy="535249"/>
            </a:xfrm>
            <a:prstGeom prst="rect">
              <a:avLst/>
            </a:prstGeom>
          </p:spPr>
          <p:txBody>
            <a:bodyPr lIns="50800" tIns="50800" rIns="50800" bIns="50800" rtlCol="0" anchor="ctr"/>
            <a:lstStyle/>
            <a:p>
              <a:pPr algn="ctr">
                <a:lnSpc>
                  <a:spcPts val="2994"/>
                </a:lnSpc>
              </a:pPr>
              <a:r>
                <a:rPr lang="en-US" sz="2495" b="1">
                  <a:solidFill>
                    <a:srgbClr val="162328"/>
                  </a:solidFill>
                  <a:latin typeface="Manrope Bold"/>
                  <a:ea typeface="Manrope Bold"/>
                  <a:cs typeface="Manrope Bold"/>
                  <a:sym typeface="Manrope Bold"/>
                </a:rPr>
                <a:t>HA SCHULT - TRASH PEOPLE (DE)</a:t>
              </a:r>
            </a:p>
            <a:p>
              <a:pPr algn="ctr">
                <a:lnSpc>
                  <a:spcPts val="2994"/>
                </a:lnSpc>
              </a:pPr>
              <a:r>
                <a:rPr lang="en-US" sz="2495">
                  <a:solidFill>
                    <a:srgbClr val="162328"/>
                  </a:solidFill>
                  <a:latin typeface="Manrope"/>
                  <a:ea typeface="Manrope"/>
                  <a:cs typeface="Manrope"/>
                  <a:sym typeface="Manrope"/>
                </a:rPr>
                <a:t>Life-sized figures made from recycled materials toured globally to spark discussion on waste and consumption</a:t>
              </a:r>
            </a:p>
          </p:txBody>
        </p:sp>
      </p:grpSp>
      <p:grpSp>
        <p:nvGrpSpPr>
          <p:cNvPr id="19" name="Group 19"/>
          <p:cNvGrpSpPr/>
          <p:nvPr/>
        </p:nvGrpSpPr>
        <p:grpSpPr>
          <a:xfrm>
            <a:off x="10787928" y="3061892"/>
            <a:ext cx="6196408" cy="6196408"/>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17A55"/>
            </a:solidFill>
          </p:spPr>
          <p:txBody>
            <a:bodyPr/>
            <a:lstStyle/>
            <a:p>
              <a:endParaRPr lang="en-US"/>
            </a:p>
          </p:txBody>
        </p:sp>
        <p:sp>
          <p:nvSpPr>
            <p:cNvPr id="21" name="TextBox 21"/>
            <p:cNvSpPr txBox="1"/>
            <p:nvPr/>
          </p:nvSpPr>
          <p:spPr>
            <a:xfrm>
              <a:off x="76200" y="47625"/>
              <a:ext cx="660400" cy="688975"/>
            </a:xfrm>
            <a:prstGeom prst="rect">
              <a:avLst/>
            </a:prstGeom>
          </p:spPr>
          <p:txBody>
            <a:bodyPr lIns="48178" tIns="48178" rIns="48178" bIns="48178" rtlCol="0" anchor="ctr"/>
            <a:lstStyle/>
            <a:p>
              <a:pPr algn="ctr">
                <a:lnSpc>
                  <a:spcPts val="2099"/>
                </a:lnSpc>
              </a:pPr>
              <a:endParaRPr/>
            </a:p>
          </p:txBody>
        </p:sp>
      </p:grpSp>
      <p:grpSp>
        <p:nvGrpSpPr>
          <p:cNvPr id="22" name="Group 22"/>
          <p:cNvGrpSpPr/>
          <p:nvPr/>
        </p:nvGrpSpPr>
        <p:grpSpPr>
          <a:xfrm>
            <a:off x="11047927" y="3321891"/>
            <a:ext cx="5676410" cy="5676410"/>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7"/>
              <a:stretch>
                <a:fillRect/>
              </a:stretch>
            </a:blipFill>
          </p:spPr>
          <p:txBody>
            <a:bodyPr/>
            <a:lstStyle/>
            <a:p>
              <a:endParaRPr lang="en-US"/>
            </a:p>
          </p:txBody>
        </p:sp>
      </p:grpSp>
      <p:grpSp>
        <p:nvGrpSpPr>
          <p:cNvPr id="24" name="Group 24"/>
          <p:cNvGrpSpPr/>
          <p:nvPr/>
        </p:nvGrpSpPr>
        <p:grpSpPr>
          <a:xfrm>
            <a:off x="12301545" y="7635606"/>
            <a:ext cx="4986330" cy="2106138"/>
            <a:chOff x="0" y="0"/>
            <a:chExt cx="1267215" cy="535249"/>
          </a:xfrm>
        </p:grpSpPr>
        <p:sp>
          <p:nvSpPr>
            <p:cNvPr id="25" name="Freeform 25"/>
            <p:cNvSpPr/>
            <p:nvPr/>
          </p:nvSpPr>
          <p:spPr>
            <a:xfrm>
              <a:off x="0" y="0"/>
              <a:ext cx="1267215" cy="535249"/>
            </a:xfrm>
            <a:custGeom>
              <a:avLst/>
              <a:gdLst/>
              <a:ahLst/>
              <a:cxnLst/>
              <a:rect l="l" t="t" r="r" b="b"/>
              <a:pathLst>
                <a:path w="1267215" h="535249">
                  <a:moveTo>
                    <a:pt x="0" y="0"/>
                  </a:moveTo>
                  <a:lnTo>
                    <a:pt x="1267215" y="0"/>
                  </a:lnTo>
                  <a:lnTo>
                    <a:pt x="1267215" y="535249"/>
                  </a:lnTo>
                  <a:lnTo>
                    <a:pt x="0" y="535249"/>
                  </a:lnTo>
                  <a:close/>
                </a:path>
              </a:pathLst>
            </a:custGeom>
            <a:solidFill>
              <a:srgbClr val="F2F2F2"/>
            </a:solidFill>
          </p:spPr>
          <p:txBody>
            <a:bodyPr/>
            <a:lstStyle/>
            <a:p>
              <a:endParaRPr lang="en-US"/>
            </a:p>
          </p:txBody>
        </p:sp>
        <p:sp>
          <p:nvSpPr>
            <p:cNvPr id="26" name="TextBox 26"/>
            <p:cNvSpPr txBox="1"/>
            <p:nvPr/>
          </p:nvSpPr>
          <p:spPr>
            <a:xfrm>
              <a:off x="0" y="0"/>
              <a:ext cx="1267215" cy="535249"/>
            </a:xfrm>
            <a:prstGeom prst="rect">
              <a:avLst/>
            </a:prstGeom>
          </p:spPr>
          <p:txBody>
            <a:bodyPr lIns="50800" tIns="50800" rIns="50800" bIns="50800" rtlCol="0" anchor="ctr"/>
            <a:lstStyle/>
            <a:p>
              <a:pPr algn="ctr">
                <a:lnSpc>
                  <a:spcPts val="2994"/>
                </a:lnSpc>
              </a:pPr>
              <a:r>
                <a:rPr lang="en-US" sz="2495" b="1">
                  <a:solidFill>
                    <a:srgbClr val="162328"/>
                  </a:solidFill>
                  <a:latin typeface="Manrope Bold"/>
                  <a:ea typeface="Manrope Bold"/>
                  <a:cs typeface="Manrope Bold"/>
                  <a:sym typeface="Manrope Bold"/>
                </a:rPr>
                <a:t>EUROPEAN CIRCULAR</a:t>
              </a:r>
            </a:p>
            <a:p>
              <a:pPr algn="ctr">
                <a:lnSpc>
                  <a:spcPts val="2994"/>
                </a:lnSpc>
              </a:pPr>
              <a:r>
                <a:rPr lang="en-US" sz="2495" b="1">
                  <a:solidFill>
                    <a:srgbClr val="162328"/>
                  </a:solidFill>
                  <a:latin typeface="Manrope Bold"/>
                  <a:ea typeface="Manrope Bold"/>
                  <a:cs typeface="Manrope Bold"/>
                  <a:sym typeface="Manrope Bold"/>
                </a:rPr>
                <a:t>ONLINE MUSEUM (EU)</a:t>
              </a:r>
            </a:p>
            <a:p>
              <a:pPr algn="ctr">
                <a:lnSpc>
                  <a:spcPts val="2994"/>
                </a:lnSpc>
              </a:pPr>
              <a:r>
                <a:rPr lang="en-US" sz="2495">
                  <a:solidFill>
                    <a:srgbClr val="162328"/>
                  </a:solidFill>
                  <a:latin typeface="Manrope"/>
                  <a:ea typeface="Manrope"/>
                  <a:cs typeface="Manrope"/>
                  <a:sym typeface="Manrope"/>
                </a:rPr>
                <a:t>Digital platform fostering a European community of upcycling artists and designers</a:t>
              </a:r>
            </a:p>
          </p:txBody>
        </p:sp>
      </p:grpSp>
      <p:sp>
        <p:nvSpPr>
          <p:cNvPr id="27" name="TextBox 27"/>
          <p:cNvSpPr txBox="1"/>
          <p:nvPr/>
        </p:nvSpPr>
        <p:spPr>
          <a:xfrm>
            <a:off x="689469" y="584274"/>
            <a:ext cx="11284594" cy="1351725"/>
          </a:xfrm>
          <a:prstGeom prst="rect">
            <a:avLst/>
          </a:prstGeom>
        </p:spPr>
        <p:txBody>
          <a:bodyPr lIns="0" tIns="0" rIns="0" bIns="0" rtlCol="0" anchor="t">
            <a:spAutoFit/>
          </a:bodyPr>
          <a:lstStyle/>
          <a:p>
            <a:pPr marL="0" lvl="0" indent="0" algn="l">
              <a:lnSpc>
                <a:spcPts val="10706"/>
              </a:lnSpc>
            </a:pPr>
            <a:r>
              <a:rPr lang="en-US" sz="8922" b="1">
                <a:solidFill>
                  <a:srgbClr val="162328"/>
                </a:solidFill>
                <a:latin typeface="Manrope Bold"/>
                <a:ea typeface="Manrope Bold"/>
                <a:cs typeface="Manrope Bold"/>
                <a:sym typeface="Manrope Bold"/>
              </a:rPr>
              <a:t>Examples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BCE78"/>
        </a:solidFill>
        <a:effectLst/>
      </p:bgPr>
    </p:bg>
    <p:spTree>
      <p:nvGrpSpPr>
        <p:cNvPr id="1" name=""/>
        <p:cNvGrpSpPr/>
        <p:nvPr/>
      </p:nvGrpSpPr>
      <p:grpSpPr>
        <a:xfrm>
          <a:off x="0" y="0"/>
          <a:ext cx="0" cy="0"/>
          <a:chOff x="0" y="0"/>
          <a:chExt cx="0" cy="0"/>
        </a:xfrm>
      </p:grpSpPr>
      <p:sp>
        <p:nvSpPr>
          <p:cNvPr id="2" name="Freeform 2"/>
          <p:cNvSpPr/>
          <p:nvPr/>
        </p:nvSpPr>
        <p:spPr>
          <a:xfrm>
            <a:off x="14254442" y="1419605"/>
            <a:ext cx="3310980" cy="3298940"/>
          </a:xfrm>
          <a:custGeom>
            <a:avLst/>
            <a:gdLst/>
            <a:ahLst/>
            <a:cxnLst/>
            <a:rect l="l" t="t" r="r" b="b"/>
            <a:pathLst>
              <a:path w="3310980" h="3298940">
                <a:moveTo>
                  <a:pt x="0" y="0"/>
                </a:moveTo>
                <a:lnTo>
                  <a:pt x="3310980" y="0"/>
                </a:lnTo>
                <a:lnTo>
                  <a:pt x="3310980" y="3298940"/>
                </a:lnTo>
                <a:lnTo>
                  <a:pt x="0" y="3298940"/>
                </a:lnTo>
                <a:lnTo>
                  <a:pt x="0" y="0"/>
                </a:lnTo>
                <a:close/>
              </a:path>
            </a:pathLst>
          </a:custGeom>
          <a:blipFill>
            <a:blip r:embed="rId2">
              <a:alphaModFix amt="43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3779960" y="7026912"/>
            <a:ext cx="3696577" cy="2231388"/>
          </a:xfrm>
          <a:custGeom>
            <a:avLst/>
            <a:gdLst/>
            <a:ahLst/>
            <a:cxnLst/>
            <a:rect l="l" t="t" r="r" b="b"/>
            <a:pathLst>
              <a:path w="3696577" h="2231388">
                <a:moveTo>
                  <a:pt x="0" y="0"/>
                </a:moveTo>
                <a:lnTo>
                  <a:pt x="3696577" y="0"/>
                </a:lnTo>
                <a:lnTo>
                  <a:pt x="3696577" y="2231388"/>
                </a:lnTo>
                <a:lnTo>
                  <a:pt x="0" y="22313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TextBox 4"/>
          <p:cNvSpPr txBox="1"/>
          <p:nvPr/>
        </p:nvSpPr>
        <p:spPr>
          <a:xfrm>
            <a:off x="939815" y="1429130"/>
            <a:ext cx="16536722" cy="2171320"/>
          </a:xfrm>
          <a:prstGeom prst="rect">
            <a:avLst/>
          </a:prstGeom>
        </p:spPr>
        <p:txBody>
          <a:bodyPr lIns="0" tIns="0" rIns="0" bIns="0" rtlCol="0" anchor="t">
            <a:spAutoFit/>
          </a:bodyPr>
          <a:lstStyle/>
          <a:p>
            <a:pPr algn="l">
              <a:lnSpc>
                <a:spcPts val="8568"/>
              </a:lnSpc>
            </a:pPr>
            <a:r>
              <a:rPr lang="en-US" sz="7200" b="1">
                <a:solidFill>
                  <a:srgbClr val="3C3C3B"/>
                </a:solidFill>
                <a:latin typeface="Manrope Bold"/>
                <a:ea typeface="Manrope Bold"/>
                <a:cs typeface="Manrope Bold"/>
                <a:sym typeface="Manrope Bold"/>
              </a:rPr>
              <a:t>Creative and cultural actors</a:t>
            </a:r>
          </a:p>
          <a:p>
            <a:pPr marL="0" lvl="0" indent="0" algn="l">
              <a:lnSpc>
                <a:spcPts val="8568"/>
              </a:lnSpc>
            </a:pPr>
            <a:r>
              <a:rPr lang="en-US" sz="7200" b="1">
                <a:solidFill>
                  <a:srgbClr val="3C3C3B"/>
                </a:solidFill>
                <a:latin typeface="Manrope Bold"/>
                <a:ea typeface="Manrope Bold"/>
                <a:cs typeface="Manrope Bold"/>
                <a:sym typeface="Manrope Bold"/>
              </a:rPr>
              <a:t>and the circular economy</a:t>
            </a:r>
          </a:p>
        </p:txBody>
      </p:sp>
      <p:sp>
        <p:nvSpPr>
          <p:cNvPr id="5" name="TextBox 5"/>
          <p:cNvSpPr txBox="1"/>
          <p:nvPr/>
        </p:nvSpPr>
        <p:spPr>
          <a:xfrm>
            <a:off x="1028700" y="5153025"/>
            <a:ext cx="16536722" cy="1410643"/>
          </a:xfrm>
          <a:prstGeom prst="rect">
            <a:avLst/>
          </a:prstGeom>
        </p:spPr>
        <p:txBody>
          <a:bodyPr lIns="0" tIns="0" rIns="0" bIns="0" rtlCol="0" anchor="t">
            <a:spAutoFit/>
          </a:bodyPr>
          <a:lstStyle/>
          <a:p>
            <a:pPr algn="l">
              <a:lnSpc>
                <a:spcPts val="4046"/>
              </a:lnSpc>
            </a:pPr>
            <a:r>
              <a:rPr lang="en-US" sz="3400" b="1" dirty="0">
                <a:solidFill>
                  <a:srgbClr val="3C3C3B"/>
                </a:solidFill>
                <a:latin typeface="Manrope Medium"/>
                <a:ea typeface="Manrope Medium"/>
                <a:cs typeface="Manrope Medium"/>
                <a:sym typeface="Manrope Medium"/>
              </a:rPr>
              <a:t>Place | Date</a:t>
            </a:r>
          </a:p>
          <a:p>
            <a:pPr algn="l">
              <a:lnSpc>
                <a:spcPts val="4046"/>
              </a:lnSpc>
            </a:pPr>
            <a:r>
              <a:rPr lang="en-US" sz="3400" b="1" dirty="0">
                <a:solidFill>
                  <a:srgbClr val="3C3C3B"/>
                </a:solidFill>
                <a:latin typeface="Manrope Medium"/>
                <a:ea typeface="Manrope Medium"/>
                <a:cs typeface="Manrope Medium"/>
                <a:sym typeface="Manrope Medium"/>
              </a:rPr>
              <a:t>Speaker</a:t>
            </a:r>
          </a:p>
          <a:p>
            <a:pPr marL="0" lvl="0" indent="0" algn="l">
              <a:lnSpc>
                <a:spcPts val="2975"/>
              </a:lnSpc>
            </a:pPr>
            <a:r>
              <a:rPr lang="en-US" sz="2500" b="1" u="sng" dirty="0">
                <a:latin typeface="Manrope Medium"/>
                <a:ea typeface="Manrope Medium"/>
                <a:cs typeface="Manrope Medium"/>
                <a:sym typeface="Manrope Medium"/>
                <a:hlinkClick r:id="rId6" tooltip="https://interreg-baltic.eu/project/ccc/">
                  <a:extLst>
                    <a:ext uri="{A12FA001-AC4F-418D-AE19-62706E023703}">
                      <ahyp:hlinkClr xmlns:ahyp="http://schemas.microsoft.com/office/drawing/2018/hyperlinkcolor" val="tx"/>
                    </a:ext>
                  </a:extLst>
                </a:hlinkClick>
              </a:rPr>
              <a:t>https://interreg-baltic.eu/project/ccc/</a:t>
            </a:r>
          </a:p>
        </p:txBody>
      </p:sp>
      <p:sp>
        <p:nvSpPr>
          <p:cNvPr id="6" name="Freeform 6"/>
          <p:cNvSpPr/>
          <p:nvPr/>
        </p:nvSpPr>
        <p:spPr>
          <a:xfrm>
            <a:off x="875639" y="8071310"/>
            <a:ext cx="8856994" cy="1186990"/>
          </a:xfrm>
          <a:custGeom>
            <a:avLst/>
            <a:gdLst/>
            <a:ahLst/>
            <a:cxnLst/>
            <a:rect l="l" t="t" r="r" b="b"/>
            <a:pathLst>
              <a:path w="8856994" h="1186990">
                <a:moveTo>
                  <a:pt x="0" y="0"/>
                </a:moveTo>
                <a:lnTo>
                  <a:pt x="8856994" y="0"/>
                </a:lnTo>
                <a:lnTo>
                  <a:pt x="8856994" y="1186990"/>
                </a:lnTo>
                <a:lnTo>
                  <a:pt x="0" y="1186990"/>
                </a:lnTo>
                <a:lnTo>
                  <a:pt x="0" y="0"/>
                </a:lnTo>
                <a:close/>
              </a:path>
            </a:pathLst>
          </a:custGeom>
          <a:blipFill>
            <a:blip r:embed="rId7"/>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
        <p:cNvGrpSpPr/>
        <p:nvPr/>
      </p:nvGrpSpPr>
      <p:grpSpPr>
        <a:xfrm>
          <a:off x="0" y="0"/>
          <a:ext cx="0" cy="0"/>
          <a:chOff x="0" y="0"/>
          <a:chExt cx="0" cy="0"/>
        </a:xfrm>
      </p:grpSpPr>
      <p:sp>
        <p:nvSpPr>
          <p:cNvPr id="2" name="TextBox 2"/>
          <p:cNvSpPr txBox="1"/>
          <p:nvPr/>
        </p:nvSpPr>
        <p:spPr>
          <a:xfrm>
            <a:off x="3523712" y="1417693"/>
            <a:ext cx="11240576" cy="1228725"/>
          </a:xfrm>
          <a:prstGeom prst="rect">
            <a:avLst/>
          </a:prstGeom>
        </p:spPr>
        <p:txBody>
          <a:bodyPr lIns="0" tIns="0" rIns="0" bIns="0" rtlCol="0" anchor="t">
            <a:spAutoFit/>
          </a:bodyPr>
          <a:lstStyle/>
          <a:p>
            <a:pPr marL="0" lvl="0" indent="0" algn="ctr">
              <a:lnSpc>
                <a:spcPts val="9714"/>
              </a:lnSpc>
            </a:pPr>
            <a:r>
              <a:rPr lang="en-US" sz="8095" b="1">
                <a:solidFill>
                  <a:srgbClr val="162328"/>
                </a:solidFill>
                <a:latin typeface="Manrope Bold"/>
                <a:ea typeface="Manrope Bold"/>
                <a:cs typeface="Manrope Bold"/>
                <a:sym typeface="Manrope Bold"/>
              </a:rPr>
              <a:t>Linear Economy</a:t>
            </a:r>
          </a:p>
        </p:txBody>
      </p:sp>
      <p:sp>
        <p:nvSpPr>
          <p:cNvPr id="3" name="Freeform 3"/>
          <p:cNvSpPr/>
          <p:nvPr/>
        </p:nvSpPr>
        <p:spPr>
          <a:xfrm rot="-5400000">
            <a:off x="388316" y="276089"/>
            <a:ext cx="3068721" cy="3057562"/>
          </a:xfrm>
          <a:custGeom>
            <a:avLst/>
            <a:gdLst/>
            <a:ahLst/>
            <a:cxnLst/>
            <a:rect l="l" t="t" r="r" b="b"/>
            <a:pathLst>
              <a:path w="3068721" h="3057562">
                <a:moveTo>
                  <a:pt x="0" y="0"/>
                </a:moveTo>
                <a:lnTo>
                  <a:pt x="3068721" y="0"/>
                </a:lnTo>
                <a:lnTo>
                  <a:pt x="3068721" y="3057562"/>
                </a:lnTo>
                <a:lnTo>
                  <a:pt x="0" y="3057562"/>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US"/>
          </a:p>
        </p:txBody>
      </p:sp>
      <p:grpSp>
        <p:nvGrpSpPr>
          <p:cNvPr id="4" name="Group 4"/>
          <p:cNvGrpSpPr/>
          <p:nvPr/>
        </p:nvGrpSpPr>
        <p:grpSpPr>
          <a:xfrm>
            <a:off x="0" y="4560570"/>
            <a:ext cx="19507950" cy="3907641"/>
            <a:chOff x="0" y="0"/>
            <a:chExt cx="26010600" cy="5210188"/>
          </a:xfrm>
        </p:grpSpPr>
        <p:grpSp>
          <p:nvGrpSpPr>
            <p:cNvPr id="5" name="Group 5"/>
            <p:cNvGrpSpPr/>
            <p:nvPr/>
          </p:nvGrpSpPr>
          <p:grpSpPr>
            <a:xfrm>
              <a:off x="0" y="0"/>
              <a:ext cx="4515268" cy="5210188"/>
              <a:chOff x="0" y="0"/>
              <a:chExt cx="4515268" cy="5210188"/>
            </a:xfrm>
          </p:grpSpPr>
          <p:sp>
            <p:nvSpPr>
              <p:cNvPr id="6" name="Freeform 6"/>
              <p:cNvSpPr/>
              <p:nvPr/>
            </p:nvSpPr>
            <p:spPr>
              <a:xfrm>
                <a:off x="0" y="0"/>
                <a:ext cx="4515231" cy="5210159"/>
              </a:xfrm>
              <a:custGeom>
                <a:avLst/>
                <a:gdLst/>
                <a:ahLst/>
                <a:cxnLst/>
                <a:rect l="l" t="t" r="r" b="b"/>
                <a:pathLst>
                  <a:path w="4515231" h="5210159">
                    <a:moveTo>
                      <a:pt x="0" y="0"/>
                    </a:moveTo>
                    <a:lnTo>
                      <a:pt x="2902077" y="0"/>
                    </a:lnTo>
                    <a:lnTo>
                      <a:pt x="4515231" y="2605079"/>
                    </a:lnTo>
                    <a:lnTo>
                      <a:pt x="2902077" y="5210159"/>
                    </a:lnTo>
                    <a:lnTo>
                      <a:pt x="0" y="5210159"/>
                    </a:lnTo>
                    <a:close/>
                  </a:path>
                </a:pathLst>
              </a:custGeom>
              <a:solidFill>
                <a:srgbClr val="376D49"/>
              </a:solidFill>
            </p:spPr>
            <p:txBody>
              <a:bodyPr/>
              <a:lstStyle/>
              <a:p>
                <a:endParaRPr lang="en-US"/>
              </a:p>
            </p:txBody>
          </p:sp>
        </p:grpSp>
        <p:grpSp>
          <p:nvGrpSpPr>
            <p:cNvPr id="7" name="Group 7"/>
            <p:cNvGrpSpPr/>
            <p:nvPr/>
          </p:nvGrpSpPr>
          <p:grpSpPr>
            <a:xfrm>
              <a:off x="3254396" y="0"/>
              <a:ext cx="4722696" cy="5210188"/>
              <a:chOff x="0" y="0"/>
              <a:chExt cx="4722696" cy="5210188"/>
            </a:xfrm>
          </p:grpSpPr>
          <p:sp>
            <p:nvSpPr>
              <p:cNvPr id="8" name="Freeform 8"/>
              <p:cNvSpPr/>
              <p:nvPr/>
            </p:nvSpPr>
            <p:spPr>
              <a:xfrm>
                <a:off x="0" y="0"/>
                <a:ext cx="4722749" cy="5210188"/>
              </a:xfrm>
              <a:custGeom>
                <a:avLst/>
                <a:gdLst/>
                <a:ahLst/>
                <a:cxnLst/>
                <a:rect l="l" t="t" r="r" b="b"/>
                <a:pathLst>
                  <a:path w="4722749" h="5210188">
                    <a:moveTo>
                      <a:pt x="0" y="0"/>
                    </a:moveTo>
                    <a:lnTo>
                      <a:pt x="3097149" y="0"/>
                    </a:lnTo>
                    <a:lnTo>
                      <a:pt x="4722749" y="2605094"/>
                    </a:lnTo>
                    <a:lnTo>
                      <a:pt x="3097149" y="5210188"/>
                    </a:lnTo>
                    <a:lnTo>
                      <a:pt x="0" y="5210188"/>
                    </a:lnTo>
                    <a:lnTo>
                      <a:pt x="1625600" y="2605094"/>
                    </a:lnTo>
                    <a:close/>
                  </a:path>
                </a:pathLst>
              </a:custGeom>
              <a:solidFill>
                <a:srgbClr val="376D49"/>
              </a:solidFill>
            </p:spPr>
            <p:txBody>
              <a:bodyPr/>
              <a:lstStyle/>
              <a:p>
                <a:endParaRPr lang="en-US"/>
              </a:p>
            </p:txBody>
          </p:sp>
        </p:grpSp>
        <p:grpSp>
          <p:nvGrpSpPr>
            <p:cNvPr id="9" name="Group 9"/>
            <p:cNvGrpSpPr/>
            <p:nvPr/>
          </p:nvGrpSpPr>
          <p:grpSpPr>
            <a:xfrm>
              <a:off x="6653112" y="0"/>
              <a:ext cx="4722696" cy="5210188"/>
              <a:chOff x="0" y="0"/>
              <a:chExt cx="4722696" cy="5210188"/>
            </a:xfrm>
          </p:grpSpPr>
          <p:sp>
            <p:nvSpPr>
              <p:cNvPr id="10" name="Freeform 10"/>
              <p:cNvSpPr/>
              <p:nvPr/>
            </p:nvSpPr>
            <p:spPr>
              <a:xfrm>
                <a:off x="0" y="0"/>
                <a:ext cx="4722749" cy="5210188"/>
              </a:xfrm>
              <a:custGeom>
                <a:avLst/>
                <a:gdLst/>
                <a:ahLst/>
                <a:cxnLst/>
                <a:rect l="l" t="t" r="r" b="b"/>
                <a:pathLst>
                  <a:path w="4722749" h="5210188">
                    <a:moveTo>
                      <a:pt x="0" y="0"/>
                    </a:moveTo>
                    <a:lnTo>
                      <a:pt x="3097149" y="0"/>
                    </a:lnTo>
                    <a:lnTo>
                      <a:pt x="4722749" y="2605094"/>
                    </a:lnTo>
                    <a:lnTo>
                      <a:pt x="3097149" y="5210188"/>
                    </a:lnTo>
                    <a:lnTo>
                      <a:pt x="0" y="5210188"/>
                    </a:lnTo>
                    <a:lnTo>
                      <a:pt x="1625600" y="2605094"/>
                    </a:lnTo>
                    <a:close/>
                  </a:path>
                </a:pathLst>
              </a:custGeom>
              <a:solidFill>
                <a:srgbClr val="376D49"/>
              </a:solidFill>
            </p:spPr>
            <p:txBody>
              <a:bodyPr/>
              <a:lstStyle/>
              <a:p>
                <a:endParaRPr lang="en-US"/>
              </a:p>
            </p:txBody>
          </p:sp>
        </p:grpSp>
        <p:grpSp>
          <p:nvGrpSpPr>
            <p:cNvPr id="11" name="Group 11"/>
            <p:cNvGrpSpPr/>
            <p:nvPr/>
          </p:nvGrpSpPr>
          <p:grpSpPr>
            <a:xfrm>
              <a:off x="10079572" y="0"/>
              <a:ext cx="4722696" cy="5210188"/>
              <a:chOff x="0" y="0"/>
              <a:chExt cx="4722696" cy="5210188"/>
            </a:xfrm>
          </p:grpSpPr>
          <p:sp>
            <p:nvSpPr>
              <p:cNvPr id="12" name="Freeform 12"/>
              <p:cNvSpPr/>
              <p:nvPr/>
            </p:nvSpPr>
            <p:spPr>
              <a:xfrm>
                <a:off x="0" y="0"/>
                <a:ext cx="4722749" cy="5210188"/>
              </a:xfrm>
              <a:custGeom>
                <a:avLst/>
                <a:gdLst/>
                <a:ahLst/>
                <a:cxnLst/>
                <a:rect l="l" t="t" r="r" b="b"/>
                <a:pathLst>
                  <a:path w="4722749" h="5210188">
                    <a:moveTo>
                      <a:pt x="0" y="0"/>
                    </a:moveTo>
                    <a:lnTo>
                      <a:pt x="3097149" y="0"/>
                    </a:lnTo>
                    <a:lnTo>
                      <a:pt x="4722749" y="2605094"/>
                    </a:lnTo>
                    <a:lnTo>
                      <a:pt x="3097149" y="5210188"/>
                    </a:lnTo>
                    <a:lnTo>
                      <a:pt x="0" y="5210188"/>
                    </a:lnTo>
                    <a:lnTo>
                      <a:pt x="1625600" y="2605094"/>
                    </a:lnTo>
                    <a:close/>
                  </a:path>
                </a:pathLst>
              </a:custGeom>
              <a:solidFill>
                <a:srgbClr val="376D49"/>
              </a:solidFill>
            </p:spPr>
            <p:txBody>
              <a:bodyPr/>
              <a:lstStyle/>
              <a:p>
                <a:endParaRPr lang="en-US"/>
              </a:p>
            </p:txBody>
          </p:sp>
        </p:grpSp>
        <p:grpSp>
          <p:nvGrpSpPr>
            <p:cNvPr id="13" name="Group 13"/>
            <p:cNvGrpSpPr/>
            <p:nvPr/>
          </p:nvGrpSpPr>
          <p:grpSpPr>
            <a:xfrm>
              <a:off x="13468520" y="0"/>
              <a:ext cx="4722696" cy="5210188"/>
              <a:chOff x="0" y="0"/>
              <a:chExt cx="4722696" cy="5210188"/>
            </a:xfrm>
          </p:grpSpPr>
          <p:sp>
            <p:nvSpPr>
              <p:cNvPr id="14" name="Freeform 14"/>
              <p:cNvSpPr/>
              <p:nvPr/>
            </p:nvSpPr>
            <p:spPr>
              <a:xfrm>
                <a:off x="0" y="0"/>
                <a:ext cx="4722749" cy="5210188"/>
              </a:xfrm>
              <a:custGeom>
                <a:avLst/>
                <a:gdLst/>
                <a:ahLst/>
                <a:cxnLst/>
                <a:rect l="l" t="t" r="r" b="b"/>
                <a:pathLst>
                  <a:path w="4722749" h="5210188">
                    <a:moveTo>
                      <a:pt x="0" y="0"/>
                    </a:moveTo>
                    <a:lnTo>
                      <a:pt x="3097149" y="0"/>
                    </a:lnTo>
                    <a:lnTo>
                      <a:pt x="4722749" y="2605094"/>
                    </a:lnTo>
                    <a:lnTo>
                      <a:pt x="3097149" y="5210188"/>
                    </a:lnTo>
                    <a:lnTo>
                      <a:pt x="0" y="5210188"/>
                    </a:lnTo>
                    <a:lnTo>
                      <a:pt x="1625600" y="2605094"/>
                    </a:lnTo>
                    <a:close/>
                  </a:path>
                </a:pathLst>
              </a:custGeom>
              <a:solidFill>
                <a:srgbClr val="376D49"/>
              </a:solidFill>
            </p:spPr>
            <p:txBody>
              <a:bodyPr/>
              <a:lstStyle/>
              <a:p>
                <a:endParaRPr lang="en-US"/>
              </a:p>
            </p:txBody>
          </p:sp>
        </p:grpSp>
        <p:grpSp>
          <p:nvGrpSpPr>
            <p:cNvPr id="15" name="Group 15"/>
            <p:cNvGrpSpPr/>
            <p:nvPr/>
          </p:nvGrpSpPr>
          <p:grpSpPr>
            <a:xfrm>
              <a:off x="16859668" y="0"/>
              <a:ext cx="4722696" cy="5210188"/>
              <a:chOff x="0" y="0"/>
              <a:chExt cx="4722696" cy="5210188"/>
            </a:xfrm>
          </p:grpSpPr>
          <p:sp>
            <p:nvSpPr>
              <p:cNvPr id="16" name="Freeform 16"/>
              <p:cNvSpPr/>
              <p:nvPr/>
            </p:nvSpPr>
            <p:spPr>
              <a:xfrm>
                <a:off x="0" y="0"/>
                <a:ext cx="4722749" cy="5210188"/>
              </a:xfrm>
              <a:custGeom>
                <a:avLst/>
                <a:gdLst/>
                <a:ahLst/>
                <a:cxnLst/>
                <a:rect l="l" t="t" r="r" b="b"/>
                <a:pathLst>
                  <a:path w="4722749" h="5210188">
                    <a:moveTo>
                      <a:pt x="0" y="0"/>
                    </a:moveTo>
                    <a:lnTo>
                      <a:pt x="3097149" y="0"/>
                    </a:lnTo>
                    <a:lnTo>
                      <a:pt x="4722749" y="2605094"/>
                    </a:lnTo>
                    <a:lnTo>
                      <a:pt x="3097149" y="5210188"/>
                    </a:lnTo>
                    <a:lnTo>
                      <a:pt x="0" y="5210188"/>
                    </a:lnTo>
                    <a:lnTo>
                      <a:pt x="1625600" y="2605094"/>
                    </a:lnTo>
                    <a:close/>
                  </a:path>
                </a:pathLst>
              </a:custGeom>
              <a:solidFill>
                <a:srgbClr val="376D49"/>
              </a:solidFill>
            </p:spPr>
            <p:txBody>
              <a:bodyPr/>
              <a:lstStyle/>
              <a:p>
                <a:endParaRPr lang="en-US"/>
              </a:p>
            </p:txBody>
          </p:sp>
        </p:grpSp>
        <p:sp>
          <p:nvSpPr>
            <p:cNvPr id="17" name="Freeform 17" descr="Forest scene outline"/>
            <p:cNvSpPr/>
            <p:nvPr/>
          </p:nvSpPr>
          <p:spPr>
            <a:xfrm>
              <a:off x="151945" y="1095004"/>
              <a:ext cx="1974144" cy="1974144"/>
            </a:xfrm>
            <a:custGeom>
              <a:avLst/>
              <a:gdLst/>
              <a:ahLst/>
              <a:cxnLst/>
              <a:rect l="l" t="t" r="r" b="b"/>
              <a:pathLst>
                <a:path w="1974144" h="1974144">
                  <a:moveTo>
                    <a:pt x="0" y="0"/>
                  </a:moveTo>
                  <a:lnTo>
                    <a:pt x="1974144" y="0"/>
                  </a:lnTo>
                  <a:lnTo>
                    <a:pt x="1974144" y="1974144"/>
                  </a:lnTo>
                  <a:lnTo>
                    <a:pt x="0" y="197414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8" name="Freeform 18" descr="Raw Materials outline"/>
            <p:cNvSpPr/>
            <p:nvPr/>
          </p:nvSpPr>
          <p:spPr>
            <a:xfrm>
              <a:off x="2049889" y="1230788"/>
              <a:ext cx="1890378" cy="1890378"/>
            </a:xfrm>
            <a:custGeom>
              <a:avLst/>
              <a:gdLst/>
              <a:ahLst/>
              <a:cxnLst/>
              <a:rect l="l" t="t" r="r" b="b"/>
              <a:pathLst>
                <a:path w="1890378" h="1890378">
                  <a:moveTo>
                    <a:pt x="0" y="0"/>
                  </a:moveTo>
                  <a:lnTo>
                    <a:pt x="1890378" y="0"/>
                  </a:lnTo>
                  <a:lnTo>
                    <a:pt x="1890378" y="1890378"/>
                  </a:lnTo>
                  <a:lnTo>
                    <a:pt x="0" y="189037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9" name="Freeform 19" descr="Scientific Thought outline"/>
            <p:cNvSpPr/>
            <p:nvPr/>
          </p:nvSpPr>
          <p:spPr>
            <a:xfrm>
              <a:off x="5070567" y="1107632"/>
              <a:ext cx="2164013" cy="2164013"/>
            </a:xfrm>
            <a:custGeom>
              <a:avLst/>
              <a:gdLst/>
              <a:ahLst/>
              <a:cxnLst/>
              <a:rect l="l" t="t" r="r" b="b"/>
              <a:pathLst>
                <a:path w="2164013" h="2164013">
                  <a:moveTo>
                    <a:pt x="0" y="0"/>
                  </a:moveTo>
                  <a:lnTo>
                    <a:pt x="2164012" y="0"/>
                  </a:lnTo>
                  <a:lnTo>
                    <a:pt x="2164012" y="2164012"/>
                  </a:lnTo>
                  <a:lnTo>
                    <a:pt x="0" y="216401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0" name="Freeform 20" descr="Production outline"/>
            <p:cNvSpPr/>
            <p:nvPr/>
          </p:nvSpPr>
          <p:spPr>
            <a:xfrm>
              <a:off x="8656979" y="1107632"/>
              <a:ext cx="2075113" cy="2075113"/>
            </a:xfrm>
            <a:custGeom>
              <a:avLst/>
              <a:gdLst/>
              <a:ahLst/>
              <a:cxnLst/>
              <a:rect l="l" t="t" r="r" b="b"/>
              <a:pathLst>
                <a:path w="2075113" h="2075113">
                  <a:moveTo>
                    <a:pt x="0" y="0"/>
                  </a:moveTo>
                  <a:lnTo>
                    <a:pt x="2075113" y="0"/>
                  </a:lnTo>
                  <a:lnTo>
                    <a:pt x="2075113" y="2075112"/>
                  </a:lnTo>
                  <a:lnTo>
                    <a:pt x="0" y="207511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1" name="Freeform 21" descr="Dump truck outline"/>
            <p:cNvSpPr/>
            <p:nvPr/>
          </p:nvSpPr>
          <p:spPr>
            <a:xfrm>
              <a:off x="12071942" y="1208068"/>
              <a:ext cx="2101676" cy="2101676"/>
            </a:xfrm>
            <a:custGeom>
              <a:avLst/>
              <a:gdLst/>
              <a:ahLst/>
              <a:cxnLst/>
              <a:rect l="l" t="t" r="r" b="b"/>
              <a:pathLst>
                <a:path w="2101676" h="2101676">
                  <a:moveTo>
                    <a:pt x="0" y="0"/>
                  </a:moveTo>
                  <a:lnTo>
                    <a:pt x="2101676" y="0"/>
                  </a:lnTo>
                  <a:lnTo>
                    <a:pt x="2101676" y="2101676"/>
                  </a:lnTo>
                  <a:lnTo>
                    <a:pt x="0" y="210167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22" name="Freeform 22" descr="Shopping bag outline"/>
            <p:cNvSpPr/>
            <p:nvPr/>
          </p:nvSpPr>
          <p:spPr>
            <a:xfrm>
              <a:off x="15286276" y="1126752"/>
              <a:ext cx="2055992" cy="2055992"/>
            </a:xfrm>
            <a:custGeom>
              <a:avLst/>
              <a:gdLst/>
              <a:ahLst/>
              <a:cxnLst/>
              <a:rect l="l" t="t" r="r" b="b"/>
              <a:pathLst>
                <a:path w="2055992" h="2055992">
                  <a:moveTo>
                    <a:pt x="0" y="0"/>
                  </a:moveTo>
                  <a:lnTo>
                    <a:pt x="2055992" y="0"/>
                  </a:lnTo>
                  <a:lnTo>
                    <a:pt x="2055992" y="2055992"/>
                  </a:lnTo>
                  <a:lnTo>
                    <a:pt x="0" y="2055992"/>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23" name="Freeform 23" descr="Garbage outline"/>
            <p:cNvSpPr/>
            <p:nvPr/>
          </p:nvSpPr>
          <p:spPr>
            <a:xfrm>
              <a:off x="18697039" y="1230788"/>
              <a:ext cx="1951956" cy="1951956"/>
            </a:xfrm>
            <a:custGeom>
              <a:avLst/>
              <a:gdLst/>
              <a:ahLst/>
              <a:cxnLst/>
              <a:rect l="l" t="t" r="r" b="b"/>
              <a:pathLst>
                <a:path w="1951956" h="1951956">
                  <a:moveTo>
                    <a:pt x="0" y="0"/>
                  </a:moveTo>
                  <a:lnTo>
                    <a:pt x="1951956" y="0"/>
                  </a:lnTo>
                  <a:lnTo>
                    <a:pt x="1951956" y="1951956"/>
                  </a:lnTo>
                  <a:lnTo>
                    <a:pt x="0" y="1951956"/>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grpSp>
          <p:nvGrpSpPr>
            <p:cNvPr id="24" name="Group 24"/>
            <p:cNvGrpSpPr/>
            <p:nvPr/>
          </p:nvGrpSpPr>
          <p:grpSpPr>
            <a:xfrm>
              <a:off x="20259204" y="0"/>
              <a:ext cx="4722696" cy="5210188"/>
              <a:chOff x="0" y="0"/>
              <a:chExt cx="4722696" cy="5210188"/>
            </a:xfrm>
          </p:grpSpPr>
          <p:sp>
            <p:nvSpPr>
              <p:cNvPr id="25" name="Freeform 25"/>
              <p:cNvSpPr/>
              <p:nvPr/>
            </p:nvSpPr>
            <p:spPr>
              <a:xfrm>
                <a:off x="0" y="0"/>
                <a:ext cx="4722749" cy="5210188"/>
              </a:xfrm>
              <a:custGeom>
                <a:avLst/>
                <a:gdLst/>
                <a:ahLst/>
                <a:cxnLst/>
                <a:rect l="l" t="t" r="r" b="b"/>
                <a:pathLst>
                  <a:path w="4722749" h="5210188">
                    <a:moveTo>
                      <a:pt x="0" y="0"/>
                    </a:moveTo>
                    <a:lnTo>
                      <a:pt x="3097149" y="0"/>
                    </a:lnTo>
                    <a:lnTo>
                      <a:pt x="4722749" y="2605094"/>
                    </a:lnTo>
                    <a:lnTo>
                      <a:pt x="3097149" y="5210188"/>
                    </a:lnTo>
                    <a:lnTo>
                      <a:pt x="0" y="5210188"/>
                    </a:lnTo>
                    <a:lnTo>
                      <a:pt x="1625600" y="2605094"/>
                    </a:lnTo>
                    <a:close/>
                  </a:path>
                </a:pathLst>
              </a:custGeom>
              <a:solidFill>
                <a:srgbClr val="E50E81"/>
              </a:solidFill>
            </p:spPr>
            <p:txBody>
              <a:bodyPr/>
              <a:lstStyle/>
              <a:p>
                <a:endParaRPr lang="en-US"/>
              </a:p>
            </p:txBody>
          </p:sp>
        </p:grpSp>
        <p:grpSp>
          <p:nvGrpSpPr>
            <p:cNvPr id="26" name="Group 26"/>
            <p:cNvGrpSpPr/>
            <p:nvPr/>
          </p:nvGrpSpPr>
          <p:grpSpPr>
            <a:xfrm>
              <a:off x="21287904" y="0"/>
              <a:ext cx="4722696" cy="5210188"/>
              <a:chOff x="0" y="0"/>
              <a:chExt cx="4722696" cy="5210188"/>
            </a:xfrm>
          </p:grpSpPr>
          <p:sp>
            <p:nvSpPr>
              <p:cNvPr id="27" name="Freeform 27"/>
              <p:cNvSpPr/>
              <p:nvPr/>
            </p:nvSpPr>
            <p:spPr>
              <a:xfrm>
                <a:off x="0" y="0"/>
                <a:ext cx="4722749" cy="5210188"/>
              </a:xfrm>
              <a:custGeom>
                <a:avLst/>
                <a:gdLst/>
                <a:ahLst/>
                <a:cxnLst/>
                <a:rect l="l" t="t" r="r" b="b"/>
                <a:pathLst>
                  <a:path w="4722749" h="5210188">
                    <a:moveTo>
                      <a:pt x="0" y="0"/>
                    </a:moveTo>
                    <a:lnTo>
                      <a:pt x="3097149" y="0"/>
                    </a:lnTo>
                    <a:lnTo>
                      <a:pt x="4722749" y="2605094"/>
                    </a:lnTo>
                    <a:lnTo>
                      <a:pt x="3097149" y="5210188"/>
                    </a:lnTo>
                    <a:lnTo>
                      <a:pt x="0" y="5210188"/>
                    </a:lnTo>
                    <a:lnTo>
                      <a:pt x="1625600" y="2605094"/>
                    </a:lnTo>
                    <a:close/>
                  </a:path>
                </a:pathLst>
              </a:custGeom>
              <a:solidFill>
                <a:srgbClr val="E50E81"/>
              </a:solidFill>
            </p:spPr>
            <p:txBody>
              <a:bodyPr/>
              <a:lstStyle/>
              <a:p>
                <a:endParaRPr lang="en-US"/>
              </a:p>
            </p:txBody>
          </p:sp>
        </p:grpSp>
        <p:sp>
          <p:nvSpPr>
            <p:cNvPr id="28" name="Freeform 28" descr="Water Bottle outline"/>
            <p:cNvSpPr/>
            <p:nvPr/>
          </p:nvSpPr>
          <p:spPr>
            <a:xfrm>
              <a:off x="21487195" y="1569844"/>
              <a:ext cx="1828800" cy="1828800"/>
            </a:xfrm>
            <a:custGeom>
              <a:avLst/>
              <a:gdLst/>
              <a:ahLst/>
              <a:cxnLst/>
              <a:rect l="l" t="t" r="r" b="b"/>
              <a:pathLst>
                <a:path w="1828800" h="1828800">
                  <a:moveTo>
                    <a:pt x="0" y="0"/>
                  </a:moveTo>
                  <a:lnTo>
                    <a:pt x="1828800" y="0"/>
                  </a:lnTo>
                  <a:lnTo>
                    <a:pt x="1828800" y="1828800"/>
                  </a:lnTo>
                  <a:lnTo>
                    <a:pt x="0" y="1828800"/>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29" name="Freeform 29" descr="Stained Clothing outline"/>
            <p:cNvSpPr/>
            <p:nvPr/>
          </p:nvSpPr>
          <p:spPr>
            <a:xfrm>
              <a:off x="22528636" y="929904"/>
              <a:ext cx="1828800" cy="1828800"/>
            </a:xfrm>
            <a:custGeom>
              <a:avLst/>
              <a:gdLst/>
              <a:ahLst/>
              <a:cxnLst/>
              <a:rect l="l" t="t" r="r" b="b"/>
              <a:pathLst>
                <a:path w="1828800" h="1828800">
                  <a:moveTo>
                    <a:pt x="0" y="0"/>
                  </a:moveTo>
                  <a:lnTo>
                    <a:pt x="1828800" y="0"/>
                  </a:lnTo>
                  <a:lnTo>
                    <a:pt x="1828800" y="1828800"/>
                  </a:lnTo>
                  <a:lnTo>
                    <a:pt x="0" y="1828800"/>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sp>
          <p:nvSpPr>
            <p:cNvPr id="30" name="TextBox 30"/>
            <p:cNvSpPr txBox="1"/>
            <p:nvPr/>
          </p:nvSpPr>
          <p:spPr>
            <a:xfrm>
              <a:off x="525194" y="3473361"/>
              <a:ext cx="2452381" cy="914400"/>
            </a:xfrm>
            <a:prstGeom prst="rect">
              <a:avLst/>
            </a:prstGeom>
          </p:spPr>
          <p:txBody>
            <a:bodyPr lIns="0" tIns="0" rIns="0" bIns="0" rtlCol="0" anchor="t">
              <a:spAutoFit/>
            </a:bodyPr>
            <a:lstStyle/>
            <a:p>
              <a:pPr algn="ctr">
                <a:lnSpc>
                  <a:spcPts val="2759"/>
                </a:lnSpc>
              </a:pPr>
              <a:r>
                <a:rPr lang="en-US" sz="2299" b="1">
                  <a:solidFill>
                    <a:srgbClr val="FFFFFF"/>
                  </a:solidFill>
                  <a:latin typeface="Manrope Bold"/>
                  <a:ea typeface="Manrope Bold"/>
                  <a:cs typeface="Manrope Bold"/>
                  <a:sym typeface="Manrope Bold"/>
                </a:rPr>
                <a:t>Raw</a:t>
              </a:r>
            </a:p>
            <a:p>
              <a:pPr marL="0" lvl="0" indent="0" algn="ctr">
                <a:lnSpc>
                  <a:spcPts val="2759"/>
                </a:lnSpc>
              </a:pPr>
              <a:r>
                <a:rPr lang="en-US" sz="2299" b="1">
                  <a:solidFill>
                    <a:srgbClr val="FFFFFF"/>
                  </a:solidFill>
                  <a:latin typeface="Manrope Bold"/>
                  <a:ea typeface="Manrope Bold"/>
                  <a:cs typeface="Manrope Bold"/>
                  <a:sym typeface="Manrope Bold"/>
                </a:rPr>
                <a:t>materials</a:t>
              </a:r>
            </a:p>
          </p:txBody>
        </p:sp>
        <p:sp>
          <p:nvSpPr>
            <p:cNvPr id="31" name="TextBox 31"/>
            <p:cNvSpPr txBox="1"/>
            <p:nvPr/>
          </p:nvSpPr>
          <p:spPr>
            <a:xfrm>
              <a:off x="3618519" y="3701961"/>
              <a:ext cx="3994449" cy="457200"/>
            </a:xfrm>
            <a:prstGeom prst="rect">
              <a:avLst/>
            </a:prstGeom>
          </p:spPr>
          <p:txBody>
            <a:bodyPr lIns="0" tIns="0" rIns="0" bIns="0" rtlCol="0" anchor="t">
              <a:spAutoFit/>
            </a:bodyPr>
            <a:lstStyle/>
            <a:p>
              <a:pPr marL="0" lvl="0" indent="0" algn="ctr">
                <a:lnSpc>
                  <a:spcPts val="2759"/>
                </a:lnSpc>
              </a:pPr>
              <a:r>
                <a:rPr lang="en-US" sz="2299" b="1">
                  <a:solidFill>
                    <a:srgbClr val="FFFFFF"/>
                  </a:solidFill>
                  <a:latin typeface="Manrope Bold"/>
                  <a:ea typeface="Manrope Bold"/>
                  <a:cs typeface="Manrope Bold"/>
                  <a:sym typeface="Manrope Bold"/>
                </a:rPr>
                <a:t>Design</a:t>
              </a:r>
            </a:p>
          </p:txBody>
        </p:sp>
        <p:sp>
          <p:nvSpPr>
            <p:cNvPr id="32" name="TextBox 32"/>
            <p:cNvSpPr txBox="1"/>
            <p:nvPr/>
          </p:nvSpPr>
          <p:spPr>
            <a:xfrm>
              <a:off x="7017235" y="3701961"/>
              <a:ext cx="3994449" cy="457200"/>
            </a:xfrm>
            <a:prstGeom prst="rect">
              <a:avLst/>
            </a:prstGeom>
          </p:spPr>
          <p:txBody>
            <a:bodyPr lIns="0" tIns="0" rIns="0" bIns="0" rtlCol="0" anchor="t">
              <a:spAutoFit/>
            </a:bodyPr>
            <a:lstStyle/>
            <a:p>
              <a:pPr marL="0" lvl="0" indent="0" algn="ctr">
                <a:lnSpc>
                  <a:spcPts val="2759"/>
                </a:lnSpc>
              </a:pPr>
              <a:r>
                <a:rPr lang="en-US" sz="2299" b="1">
                  <a:solidFill>
                    <a:srgbClr val="FFFFFF"/>
                  </a:solidFill>
                  <a:latin typeface="Manrope Bold"/>
                  <a:ea typeface="Manrope Bold"/>
                  <a:cs typeface="Manrope Bold"/>
                  <a:sym typeface="Manrope Bold"/>
                </a:rPr>
                <a:t>Production</a:t>
              </a:r>
            </a:p>
          </p:txBody>
        </p:sp>
        <p:sp>
          <p:nvSpPr>
            <p:cNvPr id="33" name="TextBox 33"/>
            <p:cNvSpPr txBox="1"/>
            <p:nvPr/>
          </p:nvSpPr>
          <p:spPr>
            <a:xfrm>
              <a:off x="10443695" y="3701961"/>
              <a:ext cx="3994449" cy="457200"/>
            </a:xfrm>
            <a:prstGeom prst="rect">
              <a:avLst/>
            </a:prstGeom>
          </p:spPr>
          <p:txBody>
            <a:bodyPr lIns="0" tIns="0" rIns="0" bIns="0" rtlCol="0" anchor="t">
              <a:spAutoFit/>
            </a:bodyPr>
            <a:lstStyle/>
            <a:p>
              <a:pPr marL="0" lvl="0" indent="0" algn="ctr">
                <a:lnSpc>
                  <a:spcPts val="2759"/>
                </a:lnSpc>
              </a:pPr>
              <a:r>
                <a:rPr lang="en-US" sz="2299" b="1">
                  <a:solidFill>
                    <a:srgbClr val="FFFFFF"/>
                  </a:solidFill>
                  <a:latin typeface="Manrope Bold"/>
                  <a:ea typeface="Manrope Bold"/>
                  <a:cs typeface="Manrope Bold"/>
                  <a:sym typeface="Manrope Bold"/>
                </a:rPr>
                <a:t>Distribution</a:t>
              </a:r>
            </a:p>
          </p:txBody>
        </p:sp>
        <p:sp>
          <p:nvSpPr>
            <p:cNvPr id="34" name="TextBox 34"/>
            <p:cNvSpPr txBox="1"/>
            <p:nvPr/>
          </p:nvSpPr>
          <p:spPr>
            <a:xfrm>
              <a:off x="13832643" y="3701961"/>
              <a:ext cx="3994449" cy="457200"/>
            </a:xfrm>
            <a:prstGeom prst="rect">
              <a:avLst/>
            </a:prstGeom>
          </p:spPr>
          <p:txBody>
            <a:bodyPr lIns="0" tIns="0" rIns="0" bIns="0" rtlCol="0" anchor="t">
              <a:spAutoFit/>
            </a:bodyPr>
            <a:lstStyle/>
            <a:p>
              <a:pPr marL="0" lvl="0" indent="0" algn="ctr">
                <a:lnSpc>
                  <a:spcPts val="2759"/>
                </a:lnSpc>
              </a:pPr>
              <a:r>
                <a:rPr lang="en-US" sz="2299" b="1">
                  <a:solidFill>
                    <a:srgbClr val="FFFFFF"/>
                  </a:solidFill>
                  <a:latin typeface="Manrope Bold"/>
                  <a:ea typeface="Manrope Bold"/>
                  <a:cs typeface="Manrope Bold"/>
                  <a:sym typeface="Manrope Bold"/>
                </a:rPr>
                <a:t>Consumption</a:t>
              </a:r>
            </a:p>
          </p:txBody>
        </p:sp>
        <p:sp>
          <p:nvSpPr>
            <p:cNvPr id="35" name="TextBox 35"/>
            <p:cNvSpPr txBox="1"/>
            <p:nvPr/>
          </p:nvSpPr>
          <p:spPr>
            <a:xfrm>
              <a:off x="17223791" y="3701961"/>
              <a:ext cx="3994449" cy="457200"/>
            </a:xfrm>
            <a:prstGeom prst="rect">
              <a:avLst/>
            </a:prstGeom>
          </p:spPr>
          <p:txBody>
            <a:bodyPr lIns="0" tIns="0" rIns="0" bIns="0" rtlCol="0" anchor="t">
              <a:spAutoFit/>
            </a:bodyPr>
            <a:lstStyle/>
            <a:p>
              <a:pPr marL="0" lvl="0" indent="0" algn="ctr">
                <a:lnSpc>
                  <a:spcPts val="2759"/>
                </a:lnSpc>
              </a:pPr>
              <a:r>
                <a:rPr lang="en-US" sz="2299" b="1">
                  <a:solidFill>
                    <a:srgbClr val="FFFFFF"/>
                  </a:solidFill>
                  <a:latin typeface="Manrope Bold"/>
                  <a:ea typeface="Manrope Bold"/>
                  <a:cs typeface="Manrope Bold"/>
                  <a:sym typeface="Manrope Bold"/>
                </a:rPr>
                <a:t>Waste</a:t>
              </a:r>
            </a:p>
          </p:txBody>
        </p:sp>
        <p:sp>
          <p:nvSpPr>
            <p:cNvPr id="36" name="TextBox 36"/>
            <p:cNvSpPr txBox="1"/>
            <p:nvPr/>
          </p:nvSpPr>
          <p:spPr>
            <a:xfrm>
              <a:off x="20623327" y="3701961"/>
              <a:ext cx="3994449" cy="457200"/>
            </a:xfrm>
            <a:prstGeom prst="rect">
              <a:avLst/>
            </a:prstGeom>
          </p:spPr>
          <p:txBody>
            <a:bodyPr lIns="0" tIns="0" rIns="0" bIns="0" rtlCol="0" anchor="t">
              <a:spAutoFit/>
            </a:bodyPr>
            <a:lstStyle/>
            <a:p>
              <a:pPr marL="0" lvl="0" indent="0" algn="ctr">
                <a:lnSpc>
                  <a:spcPts val="2759"/>
                </a:lnSpc>
              </a:pPr>
              <a:r>
                <a:rPr lang="en-US" sz="2299" b="1">
                  <a:solidFill>
                    <a:srgbClr val="FFFFFF"/>
                  </a:solidFill>
                  <a:latin typeface="Manrope Bold"/>
                  <a:ea typeface="Manrope Bold"/>
                  <a:cs typeface="Manrope Bold"/>
                  <a:sym typeface="Manrope Bold"/>
                </a:rPr>
                <a:t>Landfill</a:t>
              </a:r>
            </a:p>
          </p:txBody>
        </p:sp>
      </p:grpSp>
      <p:sp>
        <p:nvSpPr>
          <p:cNvPr id="37" name="Freeform 37"/>
          <p:cNvSpPr/>
          <p:nvPr/>
        </p:nvSpPr>
        <p:spPr>
          <a:xfrm>
            <a:off x="14955625" y="433619"/>
            <a:ext cx="2916216" cy="2905611"/>
          </a:xfrm>
          <a:custGeom>
            <a:avLst/>
            <a:gdLst/>
            <a:ahLst/>
            <a:cxnLst/>
            <a:rect l="l" t="t" r="r" b="b"/>
            <a:pathLst>
              <a:path w="2916216" h="2905611">
                <a:moveTo>
                  <a:pt x="0" y="0"/>
                </a:moveTo>
                <a:lnTo>
                  <a:pt x="2916216" y="0"/>
                </a:lnTo>
                <a:lnTo>
                  <a:pt x="2916216" y="2905612"/>
                </a:lnTo>
                <a:lnTo>
                  <a:pt x="0" y="29056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BCE78"/>
        </a:solidFill>
        <a:effectLst/>
      </p:bgPr>
    </p:bg>
    <p:spTree>
      <p:nvGrpSpPr>
        <p:cNvPr id="1" name=""/>
        <p:cNvGrpSpPr/>
        <p:nvPr/>
      </p:nvGrpSpPr>
      <p:grpSpPr>
        <a:xfrm>
          <a:off x="0" y="0"/>
          <a:ext cx="0" cy="0"/>
          <a:chOff x="0" y="0"/>
          <a:chExt cx="0" cy="0"/>
        </a:xfrm>
      </p:grpSpPr>
      <p:sp>
        <p:nvSpPr>
          <p:cNvPr id="2" name="TextBox 2"/>
          <p:cNvSpPr txBox="1"/>
          <p:nvPr/>
        </p:nvSpPr>
        <p:spPr>
          <a:xfrm>
            <a:off x="695506" y="558783"/>
            <a:ext cx="5329871" cy="2457450"/>
          </a:xfrm>
          <a:prstGeom prst="rect">
            <a:avLst/>
          </a:prstGeom>
        </p:spPr>
        <p:txBody>
          <a:bodyPr lIns="0" tIns="0" rIns="0" bIns="0" rtlCol="0" anchor="t">
            <a:spAutoFit/>
          </a:bodyPr>
          <a:lstStyle/>
          <a:p>
            <a:pPr algn="just">
              <a:lnSpc>
                <a:spcPts val="9714"/>
              </a:lnSpc>
            </a:pPr>
            <a:r>
              <a:rPr lang="en-US" sz="8095" b="1">
                <a:solidFill>
                  <a:srgbClr val="162328"/>
                </a:solidFill>
                <a:latin typeface="Manrope Bold"/>
                <a:ea typeface="Manrope Bold"/>
                <a:cs typeface="Manrope Bold"/>
                <a:sym typeface="Manrope Bold"/>
              </a:rPr>
              <a:t>Circular</a:t>
            </a:r>
          </a:p>
          <a:p>
            <a:pPr marL="0" lvl="0" indent="0" algn="just">
              <a:lnSpc>
                <a:spcPts val="9714"/>
              </a:lnSpc>
            </a:pPr>
            <a:r>
              <a:rPr lang="en-US" sz="8095" b="1">
                <a:solidFill>
                  <a:srgbClr val="162328"/>
                </a:solidFill>
                <a:latin typeface="Manrope Bold"/>
                <a:ea typeface="Manrope Bold"/>
                <a:cs typeface="Manrope Bold"/>
                <a:sym typeface="Manrope Bold"/>
              </a:rPr>
              <a:t>Economy</a:t>
            </a:r>
          </a:p>
        </p:txBody>
      </p:sp>
      <p:sp>
        <p:nvSpPr>
          <p:cNvPr id="3" name="Freeform 3"/>
          <p:cNvSpPr/>
          <p:nvPr/>
        </p:nvSpPr>
        <p:spPr>
          <a:xfrm rot="-10800000">
            <a:off x="695506" y="5486962"/>
            <a:ext cx="4129818" cy="4114800"/>
          </a:xfrm>
          <a:custGeom>
            <a:avLst/>
            <a:gdLst/>
            <a:ahLst/>
            <a:cxnLst/>
            <a:rect l="l" t="t" r="r" b="b"/>
            <a:pathLst>
              <a:path w="4129818" h="4114800">
                <a:moveTo>
                  <a:pt x="0" y="0"/>
                </a:moveTo>
                <a:lnTo>
                  <a:pt x="4129818" y="0"/>
                </a:lnTo>
                <a:lnTo>
                  <a:pt x="4129818" y="4114800"/>
                </a:lnTo>
                <a:lnTo>
                  <a:pt x="0" y="4114800"/>
                </a:lnTo>
                <a:lnTo>
                  <a:pt x="0" y="0"/>
                </a:lnTo>
                <a:close/>
              </a:path>
            </a:pathLst>
          </a:custGeom>
          <a:blipFill>
            <a:blip r:embed="rId3">
              <a:alphaModFix amt="43999"/>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4" name="Group 4"/>
          <p:cNvGrpSpPr/>
          <p:nvPr/>
        </p:nvGrpSpPr>
        <p:grpSpPr>
          <a:xfrm>
            <a:off x="6349227" y="715167"/>
            <a:ext cx="11433948" cy="8837616"/>
            <a:chOff x="0" y="0"/>
            <a:chExt cx="15245264" cy="11783488"/>
          </a:xfrm>
        </p:grpSpPr>
        <p:grpSp>
          <p:nvGrpSpPr>
            <p:cNvPr id="5" name="Group 5"/>
            <p:cNvGrpSpPr/>
            <p:nvPr/>
          </p:nvGrpSpPr>
          <p:grpSpPr>
            <a:xfrm>
              <a:off x="4214314" y="1055634"/>
              <a:ext cx="10115904" cy="10115904"/>
              <a:chOff x="0" y="0"/>
              <a:chExt cx="10115904" cy="10115904"/>
            </a:xfrm>
          </p:grpSpPr>
          <p:sp>
            <p:nvSpPr>
              <p:cNvPr id="6" name="Freeform 6"/>
              <p:cNvSpPr/>
              <p:nvPr/>
            </p:nvSpPr>
            <p:spPr>
              <a:xfrm>
                <a:off x="688594" y="5057902"/>
                <a:ext cx="4369308" cy="5045329"/>
              </a:xfrm>
              <a:custGeom>
                <a:avLst/>
                <a:gdLst/>
                <a:ahLst/>
                <a:cxnLst/>
                <a:rect l="l" t="t" r="r" b="b"/>
                <a:pathLst>
                  <a:path w="4369308" h="5045329">
                    <a:moveTo>
                      <a:pt x="4369308" y="5045329"/>
                    </a:moveTo>
                    <a:cubicBezTo>
                      <a:pt x="2566797" y="5045329"/>
                      <a:pt x="901192" y="4083686"/>
                      <a:pt x="0" y="2522728"/>
                    </a:cubicBezTo>
                    <a:lnTo>
                      <a:pt x="4369308" y="0"/>
                    </a:lnTo>
                    <a:close/>
                  </a:path>
                </a:pathLst>
              </a:custGeom>
              <a:solidFill>
                <a:srgbClr val="317A55"/>
              </a:solidFill>
            </p:spPr>
            <p:txBody>
              <a:bodyPr/>
              <a:lstStyle/>
              <a:p>
                <a:endParaRPr lang="en-US"/>
              </a:p>
            </p:txBody>
          </p:sp>
          <p:sp>
            <p:nvSpPr>
              <p:cNvPr id="7" name="Freeform 7"/>
              <p:cNvSpPr/>
              <p:nvPr/>
            </p:nvSpPr>
            <p:spPr>
              <a:xfrm>
                <a:off x="673989" y="5044694"/>
                <a:ext cx="4396613" cy="5071237"/>
              </a:xfrm>
              <a:custGeom>
                <a:avLst/>
                <a:gdLst/>
                <a:ahLst/>
                <a:cxnLst/>
                <a:rect l="l" t="t" r="r" b="b"/>
                <a:pathLst>
                  <a:path w="4396613" h="5071237">
                    <a:moveTo>
                      <a:pt x="4383913" y="5071237"/>
                    </a:moveTo>
                    <a:cubicBezTo>
                      <a:pt x="2576830" y="5071237"/>
                      <a:pt x="907161" y="4107181"/>
                      <a:pt x="3556" y="2542286"/>
                    </a:cubicBezTo>
                    <a:cubicBezTo>
                      <a:pt x="0" y="2536191"/>
                      <a:pt x="2159" y="2528443"/>
                      <a:pt x="8255" y="2524887"/>
                    </a:cubicBezTo>
                    <a:lnTo>
                      <a:pt x="4377563" y="2286"/>
                    </a:lnTo>
                    <a:cubicBezTo>
                      <a:pt x="4381500" y="0"/>
                      <a:pt x="4386326" y="0"/>
                      <a:pt x="4390263" y="2286"/>
                    </a:cubicBezTo>
                    <a:cubicBezTo>
                      <a:pt x="4394200" y="4572"/>
                      <a:pt x="4396613" y="8763"/>
                      <a:pt x="4396613" y="13335"/>
                    </a:cubicBezTo>
                    <a:lnTo>
                      <a:pt x="4396613" y="5058537"/>
                    </a:lnTo>
                    <a:cubicBezTo>
                      <a:pt x="4396613" y="5065522"/>
                      <a:pt x="4390898" y="5071237"/>
                      <a:pt x="4383913" y="5071237"/>
                    </a:cubicBezTo>
                    <a:moveTo>
                      <a:pt x="4383913" y="5045837"/>
                    </a:moveTo>
                    <a:lnTo>
                      <a:pt x="4383913" y="5058537"/>
                    </a:lnTo>
                    <a:lnTo>
                      <a:pt x="4371213" y="5058537"/>
                    </a:lnTo>
                    <a:lnTo>
                      <a:pt x="4371213" y="13208"/>
                    </a:lnTo>
                    <a:lnTo>
                      <a:pt x="4383913" y="13208"/>
                    </a:lnTo>
                    <a:lnTo>
                      <a:pt x="4390263" y="24257"/>
                    </a:lnTo>
                    <a:lnTo>
                      <a:pt x="20955" y="2546858"/>
                    </a:lnTo>
                    <a:lnTo>
                      <a:pt x="14605" y="2535809"/>
                    </a:lnTo>
                    <a:lnTo>
                      <a:pt x="25654" y="2529459"/>
                    </a:lnTo>
                    <a:cubicBezTo>
                      <a:pt x="924687" y="4086606"/>
                      <a:pt x="2585974" y="5045837"/>
                      <a:pt x="4383913" y="5045837"/>
                    </a:cubicBezTo>
                    <a:close/>
                  </a:path>
                </a:pathLst>
              </a:custGeom>
              <a:solidFill>
                <a:srgbClr val="FFFFFF"/>
              </a:solidFill>
            </p:spPr>
            <p:txBody>
              <a:bodyPr/>
              <a:lstStyle/>
              <a:p>
                <a:endParaRPr lang="en-US"/>
              </a:p>
            </p:txBody>
          </p:sp>
        </p:grpSp>
        <p:grpSp>
          <p:nvGrpSpPr>
            <p:cNvPr id="8" name="Group 8"/>
            <p:cNvGrpSpPr/>
            <p:nvPr/>
          </p:nvGrpSpPr>
          <p:grpSpPr>
            <a:xfrm>
              <a:off x="4454564" y="611950"/>
              <a:ext cx="10115904" cy="10115904"/>
              <a:chOff x="0" y="0"/>
              <a:chExt cx="10115904" cy="10115904"/>
            </a:xfrm>
          </p:grpSpPr>
          <p:sp>
            <p:nvSpPr>
              <p:cNvPr id="9" name="Freeform 9"/>
              <p:cNvSpPr/>
              <p:nvPr/>
            </p:nvSpPr>
            <p:spPr>
              <a:xfrm>
                <a:off x="5057902" y="12700"/>
                <a:ext cx="4369308" cy="5045202"/>
              </a:xfrm>
              <a:custGeom>
                <a:avLst/>
                <a:gdLst/>
                <a:ahLst/>
                <a:cxnLst/>
                <a:rect l="l" t="t" r="r" b="b"/>
                <a:pathLst>
                  <a:path w="4369308" h="5045202">
                    <a:moveTo>
                      <a:pt x="0" y="0"/>
                    </a:moveTo>
                    <a:cubicBezTo>
                      <a:pt x="1802511" y="0"/>
                      <a:pt x="3468116" y="961644"/>
                      <a:pt x="4369308" y="2522601"/>
                    </a:cubicBezTo>
                    <a:lnTo>
                      <a:pt x="0" y="5045202"/>
                    </a:lnTo>
                    <a:close/>
                  </a:path>
                </a:pathLst>
              </a:custGeom>
              <a:solidFill>
                <a:srgbClr val="317A55"/>
              </a:solidFill>
            </p:spPr>
            <p:txBody>
              <a:bodyPr/>
              <a:lstStyle/>
              <a:p>
                <a:endParaRPr lang="en-US"/>
              </a:p>
            </p:txBody>
          </p:sp>
          <p:sp>
            <p:nvSpPr>
              <p:cNvPr id="10" name="Freeform 10"/>
              <p:cNvSpPr/>
              <p:nvPr/>
            </p:nvSpPr>
            <p:spPr>
              <a:xfrm>
                <a:off x="5045202" y="0"/>
                <a:ext cx="4395215" cy="5071237"/>
              </a:xfrm>
              <a:custGeom>
                <a:avLst/>
                <a:gdLst/>
                <a:ahLst/>
                <a:cxnLst/>
                <a:rect l="l" t="t" r="r" b="b"/>
                <a:pathLst>
                  <a:path w="4395215" h="5071237">
                    <a:moveTo>
                      <a:pt x="12700" y="0"/>
                    </a:moveTo>
                    <a:lnTo>
                      <a:pt x="12700" y="12700"/>
                    </a:lnTo>
                    <a:lnTo>
                      <a:pt x="12700" y="0"/>
                    </a:lnTo>
                    <a:cubicBezTo>
                      <a:pt x="1819783" y="0"/>
                      <a:pt x="3489579" y="964057"/>
                      <a:pt x="4393057" y="2528951"/>
                    </a:cubicBezTo>
                    <a:cubicBezTo>
                      <a:pt x="4394708" y="2531872"/>
                      <a:pt x="4395216" y="2535301"/>
                      <a:pt x="4394326" y="2538603"/>
                    </a:cubicBezTo>
                    <a:cubicBezTo>
                      <a:pt x="4393438" y="2541905"/>
                      <a:pt x="4391279" y="2544572"/>
                      <a:pt x="4388358" y="2546350"/>
                    </a:cubicBezTo>
                    <a:lnTo>
                      <a:pt x="19050" y="5068951"/>
                    </a:lnTo>
                    <a:cubicBezTo>
                      <a:pt x="15113" y="5071237"/>
                      <a:pt x="10287" y="5071237"/>
                      <a:pt x="6350" y="5068951"/>
                    </a:cubicBezTo>
                    <a:cubicBezTo>
                      <a:pt x="2413" y="5066665"/>
                      <a:pt x="0" y="5062474"/>
                      <a:pt x="0" y="5057902"/>
                    </a:cubicBezTo>
                    <a:lnTo>
                      <a:pt x="0" y="12700"/>
                    </a:lnTo>
                    <a:cubicBezTo>
                      <a:pt x="0" y="9271"/>
                      <a:pt x="1397" y="6096"/>
                      <a:pt x="3683" y="3683"/>
                    </a:cubicBezTo>
                    <a:cubicBezTo>
                      <a:pt x="5969" y="1270"/>
                      <a:pt x="9398" y="0"/>
                      <a:pt x="12700" y="0"/>
                    </a:cubicBezTo>
                    <a:moveTo>
                      <a:pt x="12700" y="25400"/>
                    </a:moveTo>
                    <a:lnTo>
                      <a:pt x="12700" y="12700"/>
                    </a:lnTo>
                    <a:lnTo>
                      <a:pt x="25400" y="12700"/>
                    </a:lnTo>
                    <a:lnTo>
                      <a:pt x="25400" y="5057902"/>
                    </a:lnTo>
                    <a:lnTo>
                      <a:pt x="12700" y="5057902"/>
                    </a:lnTo>
                    <a:lnTo>
                      <a:pt x="6350" y="5046853"/>
                    </a:lnTo>
                    <a:lnTo>
                      <a:pt x="4375658" y="2524379"/>
                    </a:lnTo>
                    <a:lnTo>
                      <a:pt x="4382008" y="2535428"/>
                    </a:lnTo>
                    <a:lnTo>
                      <a:pt x="4370959" y="2541778"/>
                    </a:lnTo>
                    <a:cubicBezTo>
                      <a:pt x="3472053" y="984631"/>
                      <a:pt x="1810766" y="25400"/>
                      <a:pt x="12700" y="25400"/>
                    </a:cubicBezTo>
                    <a:close/>
                  </a:path>
                </a:pathLst>
              </a:custGeom>
              <a:solidFill>
                <a:srgbClr val="FFFFFF"/>
              </a:solidFill>
            </p:spPr>
            <p:txBody>
              <a:bodyPr/>
              <a:lstStyle/>
              <a:p>
                <a:endParaRPr lang="en-US"/>
              </a:p>
            </p:txBody>
          </p:sp>
        </p:grpSp>
        <p:grpSp>
          <p:nvGrpSpPr>
            <p:cNvPr id="11" name="Group 11"/>
            <p:cNvGrpSpPr/>
            <p:nvPr/>
          </p:nvGrpSpPr>
          <p:grpSpPr>
            <a:xfrm>
              <a:off x="4094188" y="847818"/>
              <a:ext cx="10115904" cy="10115904"/>
              <a:chOff x="0" y="0"/>
              <a:chExt cx="10115904" cy="10115904"/>
            </a:xfrm>
          </p:grpSpPr>
          <p:sp>
            <p:nvSpPr>
              <p:cNvPr id="12" name="Freeform 12"/>
              <p:cNvSpPr/>
              <p:nvPr/>
            </p:nvSpPr>
            <p:spPr>
              <a:xfrm>
                <a:off x="-212598" y="2535428"/>
                <a:ext cx="5270500" cy="5045202"/>
              </a:xfrm>
              <a:custGeom>
                <a:avLst/>
                <a:gdLst/>
                <a:ahLst/>
                <a:cxnLst/>
                <a:rect l="l" t="t" r="r" b="b"/>
                <a:pathLst>
                  <a:path w="5270500" h="5045202">
                    <a:moveTo>
                      <a:pt x="901192" y="5045202"/>
                    </a:moveTo>
                    <a:cubicBezTo>
                      <a:pt x="0" y="3484245"/>
                      <a:pt x="0" y="1560957"/>
                      <a:pt x="901192" y="0"/>
                    </a:cubicBezTo>
                    <a:lnTo>
                      <a:pt x="5270500" y="2522474"/>
                    </a:lnTo>
                    <a:close/>
                  </a:path>
                </a:pathLst>
              </a:custGeom>
              <a:solidFill>
                <a:srgbClr val="317A55"/>
              </a:solidFill>
            </p:spPr>
            <p:txBody>
              <a:bodyPr/>
              <a:lstStyle/>
              <a:p>
                <a:endParaRPr lang="en-US"/>
              </a:p>
            </p:txBody>
          </p:sp>
          <p:sp>
            <p:nvSpPr>
              <p:cNvPr id="13" name="Freeform 13"/>
              <p:cNvSpPr/>
              <p:nvPr/>
            </p:nvSpPr>
            <p:spPr>
              <a:xfrm>
                <a:off x="-225806" y="2522220"/>
                <a:ext cx="5296408" cy="5071491"/>
              </a:xfrm>
              <a:custGeom>
                <a:avLst/>
                <a:gdLst/>
                <a:ahLst/>
                <a:cxnLst/>
                <a:rect l="l" t="t" r="r" b="b"/>
                <a:pathLst>
                  <a:path w="5296408" h="5071491">
                    <a:moveTo>
                      <a:pt x="903478" y="5064760"/>
                    </a:moveTo>
                    <a:cubicBezTo>
                      <a:pt x="0" y="3499866"/>
                      <a:pt x="0" y="1571752"/>
                      <a:pt x="903478" y="6858"/>
                    </a:cubicBezTo>
                    <a:cubicBezTo>
                      <a:pt x="905129" y="3937"/>
                      <a:pt x="907923" y="1778"/>
                      <a:pt x="911225" y="889"/>
                    </a:cubicBezTo>
                    <a:cubicBezTo>
                      <a:pt x="914527" y="0"/>
                      <a:pt x="917956" y="508"/>
                      <a:pt x="920877" y="2159"/>
                    </a:cubicBezTo>
                    <a:lnTo>
                      <a:pt x="5290058" y="2524760"/>
                    </a:lnTo>
                    <a:cubicBezTo>
                      <a:pt x="5293995" y="2527046"/>
                      <a:pt x="5296408" y="2531237"/>
                      <a:pt x="5296408" y="2535809"/>
                    </a:cubicBezTo>
                    <a:cubicBezTo>
                      <a:pt x="5296408" y="2540381"/>
                      <a:pt x="5293995" y="2544572"/>
                      <a:pt x="5290058" y="2546858"/>
                    </a:cubicBezTo>
                    <a:lnTo>
                      <a:pt x="920750" y="5069332"/>
                    </a:lnTo>
                    <a:cubicBezTo>
                      <a:pt x="917829" y="5070983"/>
                      <a:pt x="914400" y="5071491"/>
                      <a:pt x="911098" y="5070602"/>
                    </a:cubicBezTo>
                    <a:cubicBezTo>
                      <a:pt x="907796" y="5069713"/>
                      <a:pt x="905129" y="5067554"/>
                      <a:pt x="903351" y="5064633"/>
                    </a:cubicBezTo>
                    <a:moveTo>
                      <a:pt x="925322" y="5051933"/>
                    </a:moveTo>
                    <a:lnTo>
                      <a:pt x="914273" y="5058283"/>
                    </a:lnTo>
                    <a:lnTo>
                      <a:pt x="907923" y="5047234"/>
                    </a:lnTo>
                    <a:lnTo>
                      <a:pt x="5277358" y="2524760"/>
                    </a:lnTo>
                    <a:lnTo>
                      <a:pt x="5283708" y="2535809"/>
                    </a:lnTo>
                    <a:lnTo>
                      <a:pt x="5277358" y="2546858"/>
                    </a:lnTo>
                    <a:lnTo>
                      <a:pt x="908050" y="24130"/>
                    </a:lnTo>
                    <a:lnTo>
                      <a:pt x="914400" y="13081"/>
                    </a:lnTo>
                    <a:lnTo>
                      <a:pt x="925449" y="19431"/>
                    </a:lnTo>
                    <a:cubicBezTo>
                      <a:pt x="26416" y="1576451"/>
                      <a:pt x="26416" y="3494913"/>
                      <a:pt x="925449" y="5051933"/>
                    </a:cubicBezTo>
                    <a:close/>
                  </a:path>
                </a:pathLst>
              </a:custGeom>
              <a:solidFill>
                <a:srgbClr val="FFFFFF"/>
              </a:solidFill>
            </p:spPr>
            <p:txBody>
              <a:bodyPr/>
              <a:lstStyle/>
              <a:p>
                <a:endParaRPr lang="en-US"/>
              </a:p>
            </p:txBody>
          </p:sp>
        </p:grpSp>
        <p:grpSp>
          <p:nvGrpSpPr>
            <p:cNvPr id="14" name="Group 14"/>
            <p:cNvGrpSpPr/>
            <p:nvPr/>
          </p:nvGrpSpPr>
          <p:grpSpPr>
            <a:xfrm rot="-10800000">
              <a:off x="672560" y="5675548"/>
              <a:ext cx="5031428" cy="2444054"/>
              <a:chOff x="0" y="0"/>
              <a:chExt cx="5031428" cy="2444054"/>
            </a:xfrm>
          </p:grpSpPr>
          <p:sp>
            <p:nvSpPr>
              <p:cNvPr id="15" name="Freeform 15"/>
              <p:cNvSpPr/>
              <p:nvPr/>
            </p:nvSpPr>
            <p:spPr>
              <a:xfrm>
                <a:off x="0" y="0"/>
                <a:ext cx="5031359" cy="2443988"/>
              </a:xfrm>
              <a:custGeom>
                <a:avLst/>
                <a:gdLst/>
                <a:ahLst/>
                <a:cxnLst/>
                <a:rect l="l" t="t" r="r" b="b"/>
                <a:pathLst>
                  <a:path w="5031359" h="2443988">
                    <a:moveTo>
                      <a:pt x="0" y="0"/>
                    </a:moveTo>
                    <a:lnTo>
                      <a:pt x="3809365" y="0"/>
                    </a:lnTo>
                    <a:lnTo>
                      <a:pt x="5031359" y="1221994"/>
                    </a:lnTo>
                    <a:lnTo>
                      <a:pt x="3809365" y="2443988"/>
                    </a:lnTo>
                    <a:lnTo>
                      <a:pt x="0" y="2443988"/>
                    </a:lnTo>
                    <a:lnTo>
                      <a:pt x="1221994" y="1221994"/>
                    </a:lnTo>
                    <a:close/>
                  </a:path>
                </a:pathLst>
              </a:custGeom>
              <a:solidFill>
                <a:srgbClr val="317A55"/>
              </a:solidFill>
            </p:spPr>
            <p:txBody>
              <a:bodyPr/>
              <a:lstStyle/>
              <a:p>
                <a:endParaRPr lang="en-US"/>
              </a:p>
            </p:txBody>
          </p:sp>
        </p:grpSp>
        <p:grpSp>
          <p:nvGrpSpPr>
            <p:cNvPr id="16" name="Group 16"/>
            <p:cNvGrpSpPr/>
            <p:nvPr/>
          </p:nvGrpSpPr>
          <p:grpSpPr>
            <a:xfrm>
              <a:off x="0" y="663182"/>
              <a:ext cx="7929028" cy="2404906"/>
              <a:chOff x="0" y="0"/>
              <a:chExt cx="7929028" cy="2404906"/>
            </a:xfrm>
          </p:grpSpPr>
          <p:sp>
            <p:nvSpPr>
              <p:cNvPr id="17" name="Freeform 17"/>
              <p:cNvSpPr/>
              <p:nvPr/>
            </p:nvSpPr>
            <p:spPr>
              <a:xfrm>
                <a:off x="0" y="0"/>
                <a:ext cx="7928991" cy="2404872"/>
              </a:xfrm>
              <a:custGeom>
                <a:avLst/>
                <a:gdLst/>
                <a:ahLst/>
                <a:cxnLst/>
                <a:rect l="l" t="t" r="r" b="b"/>
                <a:pathLst>
                  <a:path w="7928991" h="2404872">
                    <a:moveTo>
                      <a:pt x="0" y="0"/>
                    </a:moveTo>
                    <a:lnTo>
                      <a:pt x="7928991" y="0"/>
                    </a:lnTo>
                    <a:lnTo>
                      <a:pt x="7928991" y="2404872"/>
                    </a:lnTo>
                    <a:lnTo>
                      <a:pt x="0" y="2404872"/>
                    </a:lnTo>
                    <a:close/>
                  </a:path>
                </a:pathLst>
              </a:custGeom>
              <a:solidFill>
                <a:srgbClr val="317A55"/>
              </a:solidFill>
            </p:spPr>
            <p:txBody>
              <a:bodyPr/>
              <a:lstStyle/>
              <a:p>
                <a:endParaRPr lang="en-US"/>
              </a:p>
            </p:txBody>
          </p:sp>
        </p:grpSp>
        <p:grpSp>
          <p:nvGrpSpPr>
            <p:cNvPr id="18" name="Group 18"/>
            <p:cNvGrpSpPr/>
            <p:nvPr/>
          </p:nvGrpSpPr>
          <p:grpSpPr>
            <a:xfrm>
              <a:off x="4530478" y="840538"/>
              <a:ext cx="10090504" cy="10090504"/>
              <a:chOff x="0" y="0"/>
              <a:chExt cx="10090504" cy="10090504"/>
            </a:xfrm>
          </p:grpSpPr>
          <p:sp>
            <p:nvSpPr>
              <p:cNvPr id="19" name="Freeform 19"/>
              <p:cNvSpPr/>
              <p:nvPr/>
            </p:nvSpPr>
            <p:spPr>
              <a:xfrm>
                <a:off x="5045202" y="2522601"/>
                <a:ext cx="5270500" cy="5045202"/>
              </a:xfrm>
              <a:custGeom>
                <a:avLst/>
                <a:gdLst/>
                <a:ahLst/>
                <a:cxnLst/>
                <a:rect l="l" t="t" r="r" b="b"/>
                <a:pathLst>
                  <a:path w="5270500" h="5045202">
                    <a:moveTo>
                      <a:pt x="4369308" y="0"/>
                    </a:moveTo>
                    <a:cubicBezTo>
                      <a:pt x="5270500" y="1560957"/>
                      <a:pt x="5270500" y="3484245"/>
                      <a:pt x="4369308" y="5045202"/>
                    </a:cubicBezTo>
                    <a:lnTo>
                      <a:pt x="0" y="2522601"/>
                    </a:lnTo>
                    <a:close/>
                  </a:path>
                </a:pathLst>
              </a:custGeom>
              <a:solidFill>
                <a:srgbClr val="317A55"/>
              </a:solidFill>
            </p:spPr>
            <p:txBody>
              <a:bodyPr/>
              <a:lstStyle/>
              <a:p>
                <a:endParaRPr lang="en-US"/>
              </a:p>
            </p:txBody>
          </p:sp>
        </p:grpSp>
        <p:grpSp>
          <p:nvGrpSpPr>
            <p:cNvPr id="20" name="Group 20"/>
            <p:cNvGrpSpPr/>
            <p:nvPr/>
          </p:nvGrpSpPr>
          <p:grpSpPr>
            <a:xfrm>
              <a:off x="4214314" y="640002"/>
              <a:ext cx="10115904" cy="10115904"/>
              <a:chOff x="0" y="0"/>
              <a:chExt cx="10115904" cy="10115904"/>
            </a:xfrm>
          </p:grpSpPr>
          <p:sp>
            <p:nvSpPr>
              <p:cNvPr id="21" name="Freeform 21"/>
              <p:cNvSpPr/>
              <p:nvPr/>
            </p:nvSpPr>
            <p:spPr>
              <a:xfrm>
                <a:off x="688594" y="12700"/>
                <a:ext cx="4369308" cy="5045202"/>
              </a:xfrm>
              <a:custGeom>
                <a:avLst/>
                <a:gdLst/>
                <a:ahLst/>
                <a:cxnLst/>
                <a:rect l="l" t="t" r="r" b="b"/>
                <a:pathLst>
                  <a:path w="4369308" h="5045202">
                    <a:moveTo>
                      <a:pt x="0" y="2522601"/>
                    </a:moveTo>
                    <a:cubicBezTo>
                      <a:pt x="901319" y="961644"/>
                      <a:pt x="2566924" y="0"/>
                      <a:pt x="4369308" y="0"/>
                    </a:cubicBezTo>
                    <a:lnTo>
                      <a:pt x="4369308" y="5045202"/>
                    </a:lnTo>
                    <a:close/>
                  </a:path>
                </a:pathLst>
              </a:custGeom>
              <a:solidFill>
                <a:srgbClr val="317A55"/>
              </a:solidFill>
            </p:spPr>
            <p:txBody>
              <a:bodyPr/>
              <a:lstStyle/>
              <a:p>
                <a:endParaRPr lang="en-US"/>
              </a:p>
            </p:txBody>
          </p:sp>
          <p:sp>
            <p:nvSpPr>
              <p:cNvPr id="22" name="Freeform 22"/>
              <p:cNvSpPr/>
              <p:nvPr/>
            </p:nvSpPr>
            <p:spPr>
              <a:xfrm>
                <a:off x="675894" y="0"/>
                <a:ext cx="4394708" cy="5071237"/>
              </a:xfrm>
              <a:custGeom>
                <a:avLst/>
                <a:gdLst/>
                <a:ahLst/>
                <a:cxnLst/>
                <a:rect l="l" t="t" r="r" b="b"/>
                <a:pathLst>
                  <a:path w="4394708" h="5071237">
                    <a:moveTo>
                      <a:pt x="0" y="2535301"/>
                    </a:moveTo>
                    <a:cubicBezTo>
                      <a:pt x="0" y="2533015"/>
                      <a:pt x="635" y="2530856"/>
                      <a:pt x="1651" y="2528951"/>
                    </a:cubicBezTo>
                    <a:cubicBezTo>
                      <a:pt x="905256" y="964057"/>
                      <a:pt x="2575052" y="0"/>
                      <a:pt x="4382008" y="0"/>
                    </a:cubicBezTo>
                    <a:cubicBezTo>
                      <a:pt x="4388993" y="0"/>
                      <a:pt x="4394708" y="5715"/>
                      <a:pt x="4394708" y="12700"/>
                    </a:cubicBezTo>
                    <a:lnTo>
                      <a:pt x="4394708" y="5057902"/>
                    </a:lnTo>
                    <a:cubicBezTo>
                      <a:pt x="4394708" y="5062474"/>
                      <a:pt x="4392295" y="5066665"/>
                      <a:pt x="4388358" y="5068951"/>
                    </a:cubicBezTo>
                    <a:cubicBezTo>
                      <a:pt x="4384421" y="5071237"/>
                      <a:pt x="4379595" y="5071237"/>
                      <a:pt x="4375658" y="5068951"/>
                    </a:cubicBezTo>
                    <a:lnTo>
                      <a:pt x="6350" y="2546350"/>
                    </a:lnTo>
                    <a:cubicBezTo>
                      <a:pt x="2413" y="2544064"/>
                      <a:pt x="0" y="2539873"/>
                      <a:pt x="0" y="2535301"/>
                    </a:cubicBezTo>
                    <a:moveTo>
                      <a:pt x="25400" y="2535301"/>
                    </a:moveTo>
                    <a:lnTo>
                      <a:pt x="12700" y="2535301"/>
                    </a:lnTo>
                    <a:lnTo>
                      <a:pt x="19050" y="2524252"/>
                    </a:lnTo>
                    <a:lnTo>
                      <a:pt x="4388358" y="5046980"/>
                    </a:lnTo>
                    <a:lnTo>
                      <a:pt x="4382008" y="5058029"/>
                    </a:lnTo>
                    <a:lnTo>
                      <a:pt x="4369308" y="5058029"/>
                    </a:lnTo>
                    <a:lnTo>
                      <a:pt x="4369308" y="12700"/>
                    </a:lnTo>
                    <a:lnTo>
                      <a:pt x="4382008" y="12700"/>
                    </a:lnTo>
                    <a:lnTo>
                      <a:pt x="4382008" y="25400"/>
                    </a:lnTo>
                    <a:cubicBezTo>
                      <a:pt x="2584069" y="25400"/>
                      <a:pt x="922782" y="984631"/>
                      <a:pt x="23749" y="2541651"/>
                    </a:cubicBezTo>
                    <a:lnTo>
                      <a:pt x="12700" y="2535301"/>
                    </a:lnTo>
                    <a:lnTo>
                      <a:pt x="25400" y="2535301"/>
                    </a:lnTo>
                    <a:close/>
                  </a:path>
                </a:pathLst>
              </a:custGeom>
              <a:solidFill>
                <a:srgbClr val="FFFFFF"/>
              </a:solidFill>
            </p:spPr>
            <p:txBody>
              <a:bodyPr/>
              <a:lstStyle/>
              <a:p>
                <a:endParaRPr lang="en-US"/>
              </a:p>
            </p:txBody>
          </p:sp>
        </p:grpSp>
        <p:grpSp>
          <p:nvGrpSpPr>
            <p:cNvPr id="23" name="Group 23"/>
            <p:cNvGrpSpPr/>
            <p:nvPr/>
          </p:nvGrpSpPr>
          <p:grpSpPr>
            <a:xfrm>
              <a:off x="4454564" y="1055634"/>
              <a:ext cx="10115904" cy="10115904"/>
              <a:chOff x="0" y="0"/>
              <a:chExt cx="10115904" cy="10115904"/>
            </a:xfrm>
          </p:grpSpPr>
          <p:sp>
            <p:nvSpPr>
              <p:cNvPr id="24" name="Freeform 24"/>
              <p:cNvSpPr/>
              <p:nvPr/>
            </p:nvSpPr>
            <p:spPr>
              <a:xfrm>
                <a:off x="5057902" y="5057902"/>
                <a:ext cx="4369308" cy="5045329"/>
              </a:xfrm>
              <a:custGeom>
                <a:avLst/>
                <a:gdLst/>
                <a:ahLst/>
                <a:cxnLst/>
                <a:rect l="l" t="t" r="r" b="b"/>
                <a:pathLst>
                  <a:path w="4369308" h="5045329">
                    <a:moveTo>
                      <a:pt x="4369308" y="2522728"/>
                    </a:moveTo>
                    <a:cubicBezTo>
                      <a:pt x="3468116" y="4083685"/>
                      <a:pt x="1802511" y="5045329"/>
                      <a:pt x="0" y="5045329"/>
                    </a:cubicBezTo>
                    <a:lnTo>
                      <a:pt x="0" y="0"/>
                    </a:lnTo>
                    <a:close/>
                  </a:path>
                </a:pathLst>
              </a:custGeom>
              <a:solidFill>
                <a:srgbClr val="317A55"/>
              </a:solidFill>
            </p:spPr>
            <p:txBody>
              <a:bodyPr/>
              <a:lstStyle/>
              <a:p>
                <a:endParaRPr lang="en-US"/>
              </a:p>
            </p:txBody>
          </p:sp>
          <p:sp>
            <p:nvSpPr>
              <p:cNvPr id="25" name="Freeform 25"/>
              <p:cNvSpPr/>
              <p:nvPr/>
            </p:nvSpPr>
            <p:spPr>
              <a:xfrm>
                <a:off x="5045202" y="5044567"/>
                <a:ext cx="4394708" cy="5071364"/>
              </a:xfrm>
              <a:custGeom>
                <a:avLst/>
                <a:gdLst/>
                <a:ahLst/>
                <a:cxnLst/>
                <a:rect l="l" t="t" r="r" b="b"/>
                <a:pathLst>
                  <a:path w="4394708" h="5071364">
                    <a:moveTo>
                      <a:pt x="4394708" y="2536063"/>
                    </a:moveTo>
                    <a:cubicBezTo>
                      <a:pt x="4394708" y="2538349"/>
                      <a:pt x="4394073" y="2540508"/>
                      <a:pt x="4393057" y="2542413"/>
                    </a:cubicBezTo>
                    <a:cubicBezTo>
                      <a:pt x="3489579" y="4107308"/>
                      <a:pt x="1819783" y="5071364"/>
                      <a:pt x="12700" y="5071364"/>
                    </a:cubicBezTo>
                    <a:cubicBezTo>
                      <a:pt x="5715" y="5071364"/>
                      <a:pt x="0" y="5065649"/>
                      <a:pt x="0" y="5058664"/>
                    </a:cubicBezTo>
                    <a:lnTo>
                      <a:pt x="0" y="13335"/>
                    </a:lnTo>
                    <a:cubicBezTo>
                      <a:pt x="0" y="8763"/>
                      <a:pt x="2413" y="4572"/>
                      <a:pt x="6350" y="2286"/>
                    </a:cubicBezTo>
                    <a:cubicBezTo>
                      <a:pt x="10287" y="0"/>
                      <a:pt x="15113" y="0"/>
                      <a:pt x="19050" y="2286"/>
                    </a:cubicBezTo>
                    <a:lnTo>
                      <a:pt x="4388358" y="2525014"/>
                    </a:lnTo>
                    <a:cubicBezTo>
                      <a:pt x="4392295" y="2527300"/>
                      <a:pt x="4394708" y="2531491"/>
                      <a:pt x="4394708" y="2536063"/>
                    </a:cubicBezTo>
                    <a:moveTo>
                      <a:pt x="4369308" y="2536063"/>
                    </a:moveTo>
                    <a:lnTo>
                      <a:pt x="4382008" y="2536063"/>
                    </a:lnTo>
                    <a:lnTo>
                      <a:pt x="4375658" y="2547112"/>
                    </a:lnTo>
                    <a:lnTo>
                      <a:pt x="6350" y="24384"/>
                    </a:lnTo>
                    <a:lnTo>
                      <a:pt x="12700" y="13335"/>
                    </a:lnTo>
                    <a:lnTo>
                      <a:pt x="25400" y="13335"/>
                    </a:lnTo>
                    <a:lnTo>
                      <a:pt x="25400" y="5058664"/>
                    </a:lnTo>
                    <a:lnTo>
                      <a:pt x="12700" y="5058664"/>
                    </a:lnTo>
                    <a:lnTo>
                      <a:pt x="12700" y="5045964"/>
                    </a:lnTo>
                    <a:cubicBezTo>
                      <a:pt x="1810639" y="5045964"/>
                      <a:pt x="3472053" y="4086734"/>
                      <a:pt x="4370960" y="2529713"/>
                    </a:cubicBezTo>
                    <a:lnTo>
                      <a:pt x="4382009" y="2536063"/>
                    </a:lnTo>
                    <a:lnTo>
                      <a:pt x="4369309" y="2536063"/>
                    </a:lnTo>
                    <a:close/>
                  </a:path>
                </a:pathLst>
              </a:custGeom>
              <a:solidFill>
                <a:srgbClr val="FFFFFF"/>
              </a:solidFill>
            </p:spPr>
            <p:txBody>
              <a:bodyPr/>
              <a:lstStyle/>
              <a:p>
                <a:endParaRPr lang="en-US"/>
              </a:p>
            </p:txBody>
          </p:sp>
        </p:grpSp>
        <p:grpSp>
          <p:nvGrpSpPr>
            <p:cNvPr id="26" name="Group 26"/>
            <p:cNvGrpSpPr/>
            <p:nvPr/>
          </p:nvGrpSpPr>
          <p:grpSpPr>
            <a:xfrm>
              <a:off x="3482606" y="235868"/>
              <a:ext cx="11339804" cy="11339804"/>
              <a:chOff x="0" y="0"/>
              <a:chExt cx="11339804" cy="11339804"/>
            </a:xfrm>
          </p:grpSpPr>
          <p:sp>
            <p:nvSpPr>
              <p:cNvPr id="27" name="Freeform 27"/>
              <p:cNvSpPr/>
              <p:nvPr/>
            </p:nvSpPr>
            <p:spPr>
              <a:xfrm>
                <a:off x="151130" y="3171190"/>
                <a:ext cx="1555496" cy="5141468"/>
              </a:xfrm>
              <a:custGeom>
                <a:avLst/>
                <a:gdLst/>
                <a:ahLst/>
                <a:cxnLst/>
                <a:rect l="l" t="t" r="r" b="b"/>
                <a:pathLst>
                  <a:path w="1555496" h="5141468">
                    <a:moveTo>
                      <a:pt x="941324" y="5141468"/>
                    </a:moveTo>
                    <a:cubicBezTo>
                      <a:pt x="81788" y="3652520"/>
                      <a:pt x="0" y="1838579"/>
                      <a:pt x="722249" y="278384"/>
                    </a:cubicBezTo>
                    <a:lnTo>
                      <a:pt x="390398" y="86741"/>
                    </a:lnTo>
                    <a:lnTo>
                      <a:pt x="1191006" y="0"/>
                    </a:lnTo>
                    <a:lnTo>
                      <a:pt x="1555496" y="759333"/>
                    </a:lnTo>
                    <a:lnTo>
                      <a:pt x="1223899" y="567817"/>
                    </a:lnTo>
                    <a:cubicBezTo>
                      <a:pt x="603377" y="1948180"/>
                      <a:pt x="684022" y="3542538"/>
                      <a:pt x="1440688" y="4853178"/>
                    </a:cubicBezTo>
                    <a:close/>
                  </a:path>
                </a:pathLst>
              </a:custGeom>
              <a:solidFill>
                <a:srgbClr val="EEEEEE"/>
              </a:solidFill>
            </p:spPr>
            <p:txBody>
              <a:bodyPr/>
              <a:lstStyle/>
              <a:p>
                <a:endParaRPr lang="en-US"/>
              </a:p>
            </p:txBody>
          </p:sp>
        </p:grpSp>
        <p:grpSp>
          <p:nvGrpSpPr>
            <p:cNvPr id="28" name="Group 28"/>
            <p:cNvGrpSpPr/>
            <p:nvPr/>
          </p:nvGrpSpPr>
          <p:grpSpPr>
            <a:xfrm>
              <a:off x="3842244" y="0"/>
              <a:ext cx="11339804" cy="11339804"/>
              <a:chOff x="0" y="0"/>
              <a:chExt cx="11339804" cy="11339804"/>
            </a:xfrm>
          </p:grpSpPr>
          <p:sp>
            <p:nvSpPr>
              <p:cNvPr id="29" name="Freeform 29"/>
              <p:cNvSpPr/>
              <p:nvPr/>
            </p:nvSpPr>
            <p:spPr>
              <a:xfrm>
                <a:off x="5670296" y="384302"/>
                <a:ext cx="4652645" cy="2787015"/>
              </a:xfrm>
              <a:custGeom>
                <a:avLst/>
                <a:gdLst/>
                <a:ahLst/>
                <a:cxnLst/>
                <a:rect l="l" t="t" r="r" b="b"/>
                <a:pathLst>
                  <a:path w="4652645" h="2787015">
                    <a:moveTo>
                      <a:pt x="0" y="0"/>
                    </a:moveTo>
                    <a:cubicBezTo>
                      <a:pt x="1719072" y="127"/>
                      <a:pt x="3330829" y="836295"/>
                      <a:pt x="4320794" y="2241804"/>
                    </a:cubicBezTo>
                    <a:lnTo>
                      <a:pt x="4652645" y="2050288"/>
                    </a:lnTo>
                    <a:lnTo>
                      <a:pt x="4327398" y="2787015"/>
                    </a:lnTo>
                    <a:lnTo>
                      <a:pt x="3487547" y="2723007"/>
                    </a:lnTo>
                    <a:lnTo>
                      <a:pt x="3819144" y="2531491"/>
                    </a:lnTo>
                    <a:cubicBezTo>
                      <a:pt x="2934081" y="1304036"/>
                      <a:pt x="1513078" y="576834"/>
                      <a:pt x="0" y="576707"/>
                    </a:cubicBezTo>
                    <a:close/>
                  </a:path>
                </a:pathLst>
              </a:custGeom>
              <a:solidFill>
                <a:srgbClr val="EEEEEE"/>
              </a:solidFill>
            </p:spPr>
            <p:txBody>
              <a:bodyPr/>
              <a:lstStyle/>
              <a:p>
                <a:endParaRPr lang="en-US"/>
              </a:p>
            </p:txBody>
          </p:sp>
        </p:grpSp>
        <p:grpSp>
          <p:nvGrpSpPr>
            <p:cNvPr id="30" name="Group 30"/>
            <p:cNvGrpSpPr/>
            <p:nvPr/>
          </p:nvGrpSpPr>
          <p:grpSpPr>
            <a:xfrm>
              <a:off x="3842244" y="443684"/>
              <a:ext cx="11339804" cy="11339804"/>
              <a:chOff x="0" y="0"/>
              <a:chExt cx="11339804" cy="11339804"/>
            </a:xfrm>
          </p:grpSpPr>
          <p:sp>
            <p:nvSpPr>
              <p:cNvPr id="31" name="Freeform 31"/>
              <p:cNvSpPr/>
              <p:nvPr/>
            </p:nvSpPr>
            <p:spPr>
              <a:xfrm>
                <a:off x="5670296" y="8024368"/>
                <a:ext cx="4577080" cy="3292729"/>
              </a:xfrm>
              <a:custGeom>
                <a:avLst/>
                <a:gdLst/>
                <a:ahLst/>
                <a:cxnLst/>
                <a:rect l="l" t="t" r="r" b="b"/>
                <a:pathLst>
                  <a:path w="4577080" h="3292729">
                    <a:moveTo>
                      <a:pt x="4577080" y="288290"/>
                    </a:moveTo>
                    <a:cubicBezTo>
                      <a:pt x="3717544" y="1777110"/>
                      <a:pt x="2187576" y="2754884"/>
                      <a:pt x="475488" y="2909570"/>
                    </a:cubicBezTo>
                    <a:lnTo>
                      <a:pt x="475488" y="3292729"/>
                    </a:lnTo>
                    <a:lnTo>
                      <a:pt x="0" y="2642743"/>
                    </a:lnTo>
                    <a:lnTo>
                      <a:pt x="475361" y="1947418"/>
                    </a:lnTo>
                    <a:lnTo>
                      <a:pt x="475361" y="2330322"/>
                    </a:lnTo>
                    <a:cubicBezTo>
                      <a:pt x="1980819" y="2177415"/>
                      <a:pt x="3321051" y="1310385"/>
                      <a:pt x="4077716" y="0"/>
                    </a:cubicBezTo>
                    <a:close/>
                  </a:path>
                </a:pathLst>
              </a:custGeom>
              <a:solidFill>
                <a:srgbClr val="EEEEEE"/>
              </a:solidFill>
            </p:spPr>
            <p:txBody>
              <a:bodyPr/>
              <a:lstStyle/>
              <a:p>
                <a:endParaRPr lang="en-US"/>
              </a:p>
            </p:txBody>
          </p:sp>
        </p:grpSp>
        <p:grpSp>
          <p:nvGrpSpPr>
            <p:cNvPr id="32" name="Group 32"/>
            <p:cNvGrpSpPr/>
            <p:nvPr/>
          </p:nvGrpSpPr>
          <p:grpSpPr>
            <a:xfrm>
              <a:off x="3602732" y="28050"/>
              <a:ext cx="11339804" cy="11339804"/>
              <a:chOff x="0" y="0"/>
              <a:chExt cx="11339804" cy="11339804"/>
            </a:xfrm>
          </p:grpSpPr>
          <p:sp>
            <p:nvSpPr>
              <p:cNvPr id="33" name="Freeform 33"/>
              <p:cNvSpPr/>
              <p:nvPr/>
            </p:nvSpPr>
            <p:spPr>
              <a:xfrm>
                <a:off x="1092454" y="22606"/>
                <a:ext cx="4577207" cy="3292856"/>
              </a:xfrm>
              <a:custGeom>
                <a:avLst/>
                <a:gdLst/>
                <a:ahLst/>
                <a:cxnLst/>
                <a:rect l="l" t="t" r="r" b="b"/>
                <a:pathLst>
                  <a:path w="4577207" h="3292856">
                    <a:moveTo>
                      <a:pt x="0" y="3004566"/>
                    </a:moveTo>
                    <a:cubicBezTo>
                      <a:pt x="859663" y="1515745"/>
                      <a:pt x="2389505" y="537972"/>
                      <a:pt x="4101719" y="383159"/>
                    </a:cubicBezTo>
                    <a:lnTo>
                      <a:pt x="4101719" y="0"/>
                    </a:lnTo>
                    <a:lnTo>
                      <a:pt x="4577207" y="649986"/>
                    </a:lnTo>
                    <a:lnTo>
                      <a:pt x="4101846" y="1345311"/>
                    </a:lnTo>
                    <a:lnTo>
                      <a:pt x="4101846" y="962406"/>
                    </a:lnTo>
                    <a:cubicBezTo>
                      <a:pt x="2596261" y="1115314"/>
                      <a:pt x="1256030" y="1982343"/>
                      <a:pt x="499364" y="3292856"/>
                    </a:cubicBezTo>
                    <a:close/>
                  </a:path>
                </a:pathLst>
              </a:custGeom>
              <a:solidFill>
                <a:srgbClr val="EEEEEE"/>
              </a:solidFill>
            </p:spPr>
            <p:txBody>
              <a:bodyPr/>
              <a:lstStyle/>
              <a:p>
                <a:endParaRPr lang="en-US"/>
              </a:p>
            </p:txBody>
          </p:sp>
        </p:grpSp>
        <p:grpSp>
          <p:nvGrpSpPr>
            <p:cNvPr id="34" name="Group 34"/>
            <p:cNvGrpSpPr/>
            <p:nvPr/>
          </p:nvGrpSpPr>
          <p:grpSpPr>
            <a:xfrm>
              <a:off x="3905460" y="215888"/>
              <a:ext cx="11339804" cy="11339804"/>
              <a:chOff x="0" y="0"/>
              <a:chExt cx="11339804" cy="11339804"/>
            </a:xfrm>
          </p:grpSpPr>
          <p:sp>
            <p:nvSpPr>
              <p:cNvPr id="35" name="Freeform 35"/>
              <p:cNvSpPr/>
              <p:nvPr/>
            </p:nvSpPr>
            <p:spPr>
              <a:xfrm>
                <a:off x="9633204" y="3027172"/>
                <a:ext cx="1555496" cy="5141341"/>
              </a:xfrm>
              <a:custGeom>
                <a:avLst/>
                <a:gdLst/>
                <a:ahLst/>
                <a:cxnLst/>
                <a:rect l="l" t="t" r="r" b="b"/>
                <a:pathLst>
                  <a:path w="1555496" h="5141341">
                    <a:moveTo>
                      <a:pt x="614172" y="0"/>
                    </a:moveTo>
                    <a:cubicBezTo>
                      <a:pt x="1473708" y="1488948"/>
                      <a:pt x="1555496" y="3302889"/>
                      <a:pt x="833247" y="4863084"/>
                    </a:cubicBezTo>
                    <a:lnTo>
                      <a:pt x="1165098" y="5054601"/>
                    </a:lnTo>
                    <a:lnTo>
                      <a:pt x="364490" y="5141341"/>
                    </a:lnTo>
                    <a:lnTo>
                      <a:pt x="0" y="4382008"/>
                    </a:lnTo>
                    <a:lnTo>
                      <a:pt x="331597" y="4573525"/>
                    </a:lnTo>
                    <a:cubicBezTo>
                      <a:pt x="952119" y="3193288"/>
                      <a:pt x="871347" y="1598931"/>
                      <a:pt x="114681" y="288290"/>
                    </a:cubicBezTo>
                    <a:close/>
                  </a:path>
                </a:pathLst>
              </a:custGeom>
              <a:solidFill>
                <a:srgbClr val="EEEEEE"/>
              </a:solidFill>
            </p:spPr>
            <p:txBody>
              <a:bodyPr/>
              <a:lstStyle/>
              <a:p>
                <a:endParaRPr lang="en-US"/>
              </a:p>
            </p:txBody>
          </p:sp>
        </p:grpSp>
        <p:grpSp>
          <p:nvGrpSpPr>
            <p:cNvPr id="36" name="Group 36"/>
            <p:cNvGrpSpPr/>
            <p:nvPr/>
          </p:nvGrpSpPr>
          <p:grpSpPr>
            <a:xfrm>
              <a:off x="3602732" y="443684"/>
              <a:ext cx="11339804" cy="11339804"/>
              <a:chOff x="0" y="0"/>
              <a:chExt cx="11339804" cy="11339804"/>
            </a:xfrm>
          </p:grpSpPr>
          <p:sp>
            <p:nvSpPr>
              <p:cNvPr id="37" name="Freeform 37"/>
              <p:cNvSpPr/>
              <p:nvPr/>
            </p:nvSpPr>
            <p:spPr>
              <a:xfrm>
                <a:off x="1016889" y="8168513"/>
                <a:ext cx="4652645" cy="2786888"/>
              </a:xfrm>
              <a:custGeom>
                <a:avLst/>
                <a:gdLst/>
                <a:ahLst/>
                <a:cxnLst/>
                <a:rect l="l" t="t" r="r" b="b"/>
                <a:pathLst>
                  <a:path w="4652645" h="2786888">
                    <a:moveTo>
                      <a:pt x="4652645" y="2786888"/>
                    </a:moveTo>
                    <a:cubicBezTo>
                      <a:pt x="2933573" y="2786761"/>
                      <a:pt x="1321816" y="1950593"/>
                      <a:pt x="331851" y="545084"/>
                    </a:cubicBezTo>
                    <a:lnTo>
                      <a:pt x="0" y="736727"/>
                    </a:lnTo>
                    <a:lnTo>
                      <a:pt x="325247" y="0"/>
                    </a:lnTo>
                    <a:lnTo>
                      <a:pt x="1165098" y="64009"/>
                    </a:lnTo>
                    <a:lnTo>
                      <a:pt x="833501" y="255524"/>
                    </a:lnTo>
                    <a:cubicBezTo>
                      <a:pt x="1718564" y="1482852"/>
                      <a:pt x="3139440" y="2210181"/>
                      <a:pt x="4652645" y="2210309"/>
                    </a:cubicBezTo>
                    <a:close/>
                  </a:path>
                </a:pathLst>
              </a:custGeom>
              <a:solidFill>
                <a:srgbClr val="EEEEEE"/>
              </a:solidFill>
            </p:spPr>
            <p:txBody>
              <a:bodyPr/>
              <a:lstStyle/>
              <a:p>
                <a:endParaRPr lang="en-US"/>
              </a:p>
            </p:txBody>
          </p:sp>
        </p:grpSp>
        <p:grpSp>
          <p:nvGrpSpPr>
            <p:cNvPr id="38" name="Group 38"/>
            <p:cNvGrpSpPr/>
            <p:nvPr/>
          </p:nvGrpSpPr>
          <p:grpSpPr>
            <a:xfrm>
              <a:off x="7545374" y="3917714"/>
              <a:ext cx="3677920" cy="3637280"/>
              <a:chOff x="0" y="0"/>
              <a:chExt cx="3677920" cy="3637280"/>
            </a:xfrm>
          </p:grpSpPr>
          <p:sp>
            <p:nvSpPr>
              <p:cNvPr id="39" name="Freeform 39"/>
              <p:cNvSpPr/>
              <p:nvPr/>
            </p:nvSpPr>
            <p:spPr>
              <a:xfrm>
                <a:off x="0" y="0"/>
                <a:ext cx="3677920" cy="3637280"/>
              </a:xfrm>
              <a:custGeom>
                <a:avLst/>
                <a:gdLst/>
                <a:ahLst/>
                <a:cxnLst/>
                <a:rect l="l" t="t" r="r" b="b"/>
                <a:pathLst>
                  <a:path w="3677920" h="3637280">
                    <a:moveTo>
                      <a:pt x="0" y="1818640"/>
                    </a:moveTo>
                    <a:cubicBezTo>
                      <a:pt x="0" y="814197"/>
                      <a:pt x="823341" y="0"/>
                      <a:pt x="1838960" y="0"/>
                    </a:cubicBezTo>
                    <a:cubicBezTo>
                      <a:pt x="2854579" y="0"/>
                      <a:pt x="3677920" y="814197"/>
                      <a:pt x="3677920" y="1818640"/>
                    </a:cubicBezTo>
                    <a:cubicBezTo>
                      <a:pt x="3677920" y="2823083"/>
                      <a:pt x="2854579" y="3637280"/>
                      <a:pt x="1838960" y="3637280"/>
                    </a:cubicBezTo>
                    <a:cubicBezTo>
                      <a:pt x="823341" y="3637280"/>
                      <a:pt x="0" y="2823083"/>
                      <a:pt x="0" y="1818640"/>
                    </a:cubicBezTo>
                    <a:close/>
                  </a:path>
                </a:pathLst>
              </a:custGeom>
              <a:solidFill>
                <a:srgbClr val="F2F2F2"/>
              </a:solidFill>
            </p:spPr>
            <p:txBody>
              <a:bodyPr/>
              <a:lstStyle/>
              <a:p>
                <a:endParaRPr lang="en-US"/>
              </a:p>
            </p:txBody>
          </p:sp>
        </p:grpSp>
        <p:sp>
          <p:nvSpPr>
            <p:cNvPr id="40" name="Freeform 40" descr="Tools outline"/>
            <p:cNvSpPr/>
            <p:nvPr/>
          </p:nvSpPr>
          <p:spPr>
            <a:xfrm>
              <a:off x="10181057" y="7767015"/>
              <a:ext cx="1543114" cy="1543114"/>
            </a:xfrm>
            <a:custGeom>
              <a:avLst/>
              <a:gdLst/>
              <a:ahLst/>
              <a:cxnLst/>
              <a:rect l="l" t="t" r="r" b="b"/>
              <a:pathLst>
                <a:path w="1543114" h="1543114">
                  <a:moveTo>
                    <a:pt x="0" y="0"/>
                  </a:moveTo>
                  <a:lnTo>
                    <a:pt x="1543114" y="0"/>
                  </a:lnTo>
                  <a:lnTo>
                    <a:pt x="1543114" y="1543114"/>
                  </a:lnTo>
                  <a:lnTo>
                    <a:pt x="0" y="154311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1" name="Freeform 41" descr="Recycle outline"/>
            <p:cNvSpPr/>
            <p:nvPr/>
          </p:nvSpPr>
          <p:spPr>
            <a:xfrm>
              <a:off x="6871423" y="7624172"/>
              <a:ext cx="1828800" cy="1828800"/>
            </a:xfrm>
            <a:custGeom>
              <a:avLst/>
              <a:gdLst/>
              <a:ahLst/>
              <a:cxnLst/>
              <a:rect l="l" t="t" r="r" b="b"/>
              <a:pathLst>
                <a:path w="1828800" h="1828800">
                  <a:moveTo>
                    <a:pt x="0" y="0"/>
                  </a:moveTo>
                  <a:lnTo>
                    <a:pt x="1828800" y="0"/>
                  </a:lnTo>
                  <a:lnTo>
                    <a:pt x="1828800" y="1828800"/>
                  </a:lnTo>
                  <a:lnTo>
                    <a:pt x="0" y="1828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42" name="Freeform 42" descr="Recycle outline"/>
            <p:cNvSpPr/>
            <p:nvPr/>
          </p:nvSpPr>
          <p:spPr>
            <a:xfrm>
              <a:off x="4935369" y="4699717"/>
              <a:ext cx="1828800" cy="1828800"/>
            </a:xfrm>
            <a:custGeom>
              <a:avLst/>
              <a:gdLst/>
              <a:ahLst/>
              <a:cxnLst/>
              <a:rect l="l" t="t" r="r" b="b"/>
              <a:pathLst>
                <a:path w="1828800" h="1828800">
                  <a:moveTo>
                    <a:pt x="0" y="0"/>
                  </a:moveTo>
                  <a:lnTo>
                    <a:pt x="1828800" y="0"/>
                  </a:lnTo>
                  <a:lnTo>
                    <a:pt x="1828800" y="1828800"/>
                  </a:lnTo>
                  <a:lnTo>
                    <a:pt x="0" y="1828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43" name="Freeform 43" descr="Dump truck outline"/>
            <p:cNvSpPr/>
            <p:nvPr/>
          </p:nvSpPr>
          <p:spPr>
            <a:xfrm>
              <a:off x="11912026" y="4711678"/>
              <a:ext cx="1927740" cy="1927740"/>
            </a:xfrm>
            <a:custGeom>
              <a:avLst/>
              <a:gdLst/>
              <a:ahLst/>
              <a:cxnLst/>
              <a:rect l="l" t="t" r="r" b="b"/>
              <a:pathLst>
                <a:path w="1927740" h="1927740">
                  <a:moveTo>
                    <a:pt x="0" y="0"/>
                  </a:moveTo>
                  <a:lnTo>
                    <a:pt x="1927740" y="0"/>
                  </a:lnTo>
                  <a:lnTo>
                    <a:pt x="1927740" y="1927740"/>
                  </a:lnTo>
                  <a:lnTo>
                    <a:pt x="0" y="192774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44" name="Freeform 44" descr="Scientific Thought outline"/>
            <p:cNvSpPr/>
            <p:nvPr/>
          </p:nvSpPr>
          <p:spPr>
            <a:xfrm>
              <a:off x="6871423" y="1566666"/>
              <a:ext cx="1828800" cy="1828800"/>
            </a:xfrm>
            <a:custGeom>
              <a:avLst/>
              <a:gdLst/>
              <a:ahLst/>
              <a:cxnLst/>
              <a:rect l="l" t="t" r="r" b="b"/>
              <a:pathLst>
                <a:path w="1828800" h="1828800">
                  <a:moveTo>
                    <a:pt x="0" y="0"/>
                  </a:moveTo>
                  <a:lnTo>
                    <a:pt x="1828800" y="0"/>
                  </a:lnTo>
                  <a:lnTo>
                    <a:pt x="1828800" y="1828800"/>
                  </a:lnTo>
                  <a:lnTo>
                    <a:pt x="0" y="182880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45" name="Freeform 45" descr="Production outline"/>
            <p:cNvSpPr/>
            <p:nvPr/>
          </p:nvSpPr>
          <p:spPr>
            <a:xfrm>
              <a:off x="10308894" y="1517414"/>
              <a:ext cx="1828800" cy="1828800"/>
            </a:xfrm>
            <a:custGeom>
              <a:avLst/>
              <a:gdLst/>
              <a:ahLst/>
              <a:cxnLst/>
              <a:rect l="l" t="t" r="r" b="b"/>
              <a:pathLst>
                <a:path w="1828800" h="1828800">
                  <a:moveTo>
                    <a:pt x="0" y="0"/>
                  </a:moveTo>
                  <a:lnTo>
                    <a:pt x="1828800" y="0"/>
                  </a:lnTo>
                  <a:lnTo>
                    <a:pt x="1828800" y="1828800"/>
                  </a:lnTo>
                  <a:lnTo>
                    <a:pt x="0" y="182880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46" name="Freeform 46" descr="Forest scene outline"/>
            <p:cNvSpPr/>
            <p:nvPr/>
          </p:nvSpPr>
          <p:spPr>
            <a:xfrm>
              <a:off x="148618" y="1084585"/>
              <a:ext cx="1562100" cy="1562100"/>
            </a:xfrm>
            <a:custGeom>
              <a:avLst/>
              <a:gdLst/>
              <a:ahLst/>
              <a:cxnLst/>
              <a:rect l="l" t="t" r="r" b="b"/>
              <a:pathLst>
                <a:path w="1562100" h="1562100">
                  <a:moveTo>
                    <a:pt x="0" y="0"/>
                  </a:moveTo>
                  <a:lnTo>
                    <a:pt x="1562100" y="0"/>
                  </a:lnTo>
                  <a:lnTo>
                    <a:pt x="1562100" y="1562100"/>
                  </a:lnTo>
                  <a:lnTo>
                    <a:pt x="0" y="1562100"/>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47" name="Freeform 47" descr="Raw Materials outline"/>
            <p:cNvSpPr/>
            <p:nvPr/>
          </p:nvSpPr>
          <p:spPr>
            <a:xfrm>
              <a:off x="1710718" y="1070708"/>
              <a:ext cx="1589854" cy="1589854"/>
            </a:xfrm>
            <a:custGeom>
              <a:avLst/>
              <a:gdLst/>
              <a:ahLst/>
              <a:cxnLst/>
              <a:rect l="l" t="t" r="r" b="b"/>
              <a:pathLst>
                <a:path w="1589854" h="1589854">
                  <a:moveTo>
                    <a:pt x="0" y="0"/>
                  </a:moveTo>
                  <a:lnTo>
                    <a:pt x="1589854" y="0"/>
                  </a:lnTo>
                  <a:lnTo>
                    <a:pt x="1589854" y="1589854"/>
                  </a:lnTo>
                  <a:lnTo>
                    <a:pt x="0" y="1589854"/>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48" name="TextBox 48"/>
            <p:cNvSpPr txBox="1"/>
            <p:nvPr/>
          </p:nvSpPr>
          <p:spPr>
            <a:xfrm>
              <a:off x="3964514" y="6440375"/>
              <a:ext cx="3821309" cy="444443"/>
            </a:xfrm>
            <a:prstGeom prst="rect">
              <a:avLst/>
            </a:prstGeom>
          </p:spPr>
          <p:txBody>
            <a:bodyPr lIns="0" tIns="0" rIns="0" bIns="0" rtlCol="0" anchor="t">
              <a:spAutoFit/>
            </a:bodyPr>
            <a:lstStyle/>
            <a:p>
              <a:pPr marL="0" lvl="0" indent="0" algn="ctr">
                <a:lnSpc>
                  <a:spcPts val="2634"/>
                </a:lnSpc>
              </a:pPr>
              <a:r>
                <a:rPr lang="en-US" sz="2195" b="1">
                  <a:solidFill>
                    <a:srgbClr val="FFFFFF"/>
                  </a:solidFill>
                  <a:latin typeface="Manrope Bold"/>
                  <a:ea typeface="Manrope Bold"/>
                  <a:cs typeface="Manrope Bold"/>
                  <a:sym typeface="Manrope Bold"/>
                </a:rPr>
                <a:t>Recycling</a:t>
              </a:r>
            </a:p>
          </p:txBody>
        </p:sp>
        <p:sp>
          <p:nvSpPr>
            <p:cNvPr id="49" name="TextBox 49"/>
            <p:cNvSpPr txBox="1"/>
            <p:nvPr/>
          </p:nvSpPr>
          <p:spPr>
            <a:xfrm>
              <a:off x="5849769" y="9345910"/>
              <a:ext cx="3821309" cy="444443"/>
            </a:xfrm>
            <a:prstGeom prst="rect">
              <a:avLst/>
            </a:prstGeom>
          </p:spPr>
          <p:txBody>
            <a:bodyPr lIns="0" tIns="0" rIns="0" bIns="0" rtlCol="0" anchor="t">
              <a:spAutoFit/>
            </a:bodyPr>
            <a:lstStyle/>
            <a:p>
              <a:pPr marL="0" lvl="0" indent="0" algn="ctr">
                <a:lnSpc>
                  <a:spcPts val="2634"/>
                </a:lnSpc>
              </a:pPr>
              <a:r>
                <a:rPr lang="en-US" sz="2195" b="1">
                  <a:solidFill>
                    <a:srgbClr val="FFFFFF"/>
                  </a:solidFill>
                  <a:latin typeface="Manrope Bold"/>
                  <a:ea typeface="Manrope Bold"/>
                  <a:cs typeface="Manrope Bold"/>
                  <a:sym typeface="Manrope Bold"/>
                </a:rPr>
                <a:t>Collection</a:t>
              </a:r>
            </a:p>
          </p:txBody>
        </p:sp>
        <p:sp>
          <p:nvSpPr>
            <p:cNvPr id="50" name="TextBox 50"/>
            <p:cNvSpPr txBox="1"/>
            <p:nvPr/>
          </p:nvSpPr>
          <p:spPr>
            <a:xfrm>
              <a:off x="5824369" y="3320814"/>
              <a:ext cx="3821309" cy="444443"/>
            </a:xfrm>
            <a:prstGeom prst="rect">
              <a:avLst/>
            </a:prstGeom>
          </p:spPr>
          <p:txBody>
            <a:bodyPr lIns="0" tIns="0" rIns="0" bIns="0" rtlCol="0" anchor="t">
              <a:spAutoFit/>
            </a:bodyPr>
            <a:lstStyle/>
            <a:p>
              <a:pPr marL="0" lvl="0" indent="0" algn="ctr">
                <a:lnSpc>
                  <a:spcPts val="2634"/>
                </a:lnSpc>
              </a:pPr>
              <a:r>
                <a:rPr lang="en-US" sz="2195" b="1">
                  <a:solidFill>
                    <a:srgbClr val="FFFFFF"/>
                  </a:solidFill>
                  <a:latin typeface="Manrope Bold"/>
                  <a:ea typeface="Manrope Bold"/>
                  <a:cs typeface="Manrope Bold"/>
                  <a:sym typeface="Manrope Bold"/>
                </a:rPr>
                <a:t>Design</a:t>
              </a:r>
            </a:p>
          </p:txBody>
        </p:sp>
        <p:sp>
          <p:nvSpPr>
            <p:cNvPr id="51" name="TextBox 51"/>
            <p:cNvSpPr txBox="1"/>
            <p:nvPr/>
          </p:nvSpPr>
          <p:spPr>
            <a:xfrm>
              <a:off x="10889114" y="6439610"/>
              <a:ext cx="3821309" cy="444443"/>
            </a:xfrm>
            <a:prstGeom prst="rect">
              <a:avLst/>
            </a:prstGeom>
          </p:spPr>
          <p:txBody>
            <a:bodyPr lIns="0" tIns="0" rIns="0" bIns="0" rtlCol="0" anchor="t">
              <a:spAutoFit/>
            </a:bodyPr>
            <a:lstStyle/>
            <a:p>
              <a:pPr marL="0" lvl="0" indent="0" algn="ctr">
                <a:lnSpc>
                  <a:spcPts val="2634"/>
                </a:lnSpc>
              </a:pPr>
              <a:r>
                <a:rPr lang="en-US" sz="2195" b="1">
                  <a:solidFill>
                    <a:srgbClr val="FFFFFF"/>
                  </a:solidFill>
                  <a:latin typeface="Manrope Bold"/>
                  <a:ea typeface="Manrope Bold"/>
                  <a:cs typeface="Manrope Bold"/>
                  <a:sym typeface="Manrope Bold"/>
                </a:rPr>
                <a:t>Distribution</a:t>
              </a:r>
            </a:p>
          </p:txBody>
        </p:sp>
        <p:sp>
          <p:nvSpPr>
            <p:cNvPr id="52" name="TextBox 52"/>
            <p:cNvSpPr txBox="1"/>
            <p:nvPr/>
          </p:nvSpPr>
          <p:spPr>
            <a:xfrm>
              <a:off x="9779397" y="9345910"/>
              <a:ext cx="2346435" cy="888887"/>
            </a:xfrm>
            <a:prstGeom prst="rect">
              <a:avLst/>
            </a:prstGeom>
          </p:spPr>
          <p:txBody>
            <a:bodyPr lIns="0" tIns="0" rIns="0" bIns="0" rtlCol="0" anchor="t">
              <a:spAutoFit/>
            </a:bodyPr>
            <a:lstStyle/>
            <a:p>
              <a:pPr algn="ctr">
                <a:lnSpc>
                  <a:spcPts val="2634"/>
                </a:lnSpc>
              </a:pPr>
              <a:r>
                <a:rPr lang="en-US" sz="2195" b="1">
                  <a:solidFill>
                    <a:srgbClr val="FFFFFF"/>
                  </a:solidFill>
                  <a:latin typeface="Manrope Bold"/>
                  <a:ea typeface="Manrope Bold"/>
                  <a:cs typeface="Manrope Bold"/>
                  <a:sym typeface="Manrope Bold"/>
                </a:rPr>
                <a:t>Re-use,</a:t>
              </a:r>
            </a:p>
            <a:p>
              <a:pPr marL="0" lvl="0" indent="0" algn="ctr">
                <a:lnSpc>
                  <a:spcPts val="2634"/>
                </a:lnSpc>
              </a:pPr>
              <a:r>
                <a:rPr lang="en-US" sz="2195" b="1">
                  <a:solidFill>
                    <a:srgbClr val="FFFFFF"/>
                  </a:solidFill>
                  <a:latin typeface="Manrope Bold"/>
                  <a:ea typeface="Manrope Bold"/>
                  <a:cs typeface="Manrope Bold"/>
                  <a:sym typeface="Manrope Bold"/>
                </a:rPr>
                <a:t>repair,..</a:t>
              </a:r>
            </a:p>
          </p:txBody>
        </p:sp>
        <p:sp>
          <p:nvSpPr>
            <p:cNvPr id="53" name="TextBox 53"/>
            <p:cNvSpPr txBox="1"/>
            <p:nvPr/>
          </p:nvSpPr>
          <p:spPr>
            <a:xfrm>
              <a:off x="9228708" y="3320814"/>
              <a:ext cx="3821309" cy="444443"/>
            </a:xfrm>
            <a:prstGeom prst="rect">
              <a:avLst/>
            </a:prstGeom>
          </p:spPr>
          <p:txBody>
            <a:bodyPr lIns="0" tIns="0" rIns="0" bIns="0" rtlCol="0" anchor="t">
              <a:spAutoFit/>
            </a:bodyPr>
            <a:lstStyle/>
            <a:p>
              <a:pPr marL="0" lvl="0" indent="0" algn="ctr">
                <a:lnSpc>
                  <a:spcPts val="2634"/>
                </a:lnSpc>
              </a:pPr>
              <a:r>
                <a:rPr lang="en-US" sz="2195" b="1">
                  <a:solidFill>
                    <a:srgbClr val="FFFFFF"/>
                  </a:solidFill>
                  <a:latin typeface="Manrope Bold"/>
                  <a:ea typeface="Manrope Bold"/>
                  <a:cs typeface="Manrope Bold"/>
                  <a:sym typeface="Manrope Bold"/>
                </a:rPr>
                <a:t>Production</a:t>
              </a:r>
            </a:p>
          </p:txBody>
        </p:sp>
        <p:sp>
          <p:nvSpPr>
            <p:cNvPr id="54" name="TextBox 54"/>
            <p:cNvSpPr txBox="1"/>
            <p:nvPr/>
          </p:nvSpPr>
          <p:spPr>
            <a:xfrm>
              <a:off x="747269" y="6453132"/>
              <a:ext cx="3821309" cy="888887"/>
            </a:xfrm>
            <a:prstGeom prst="rect">
              <a:avLst/>
            </a:prstGeom>
          </p:spPr>
          <p:txBody>
            <a:bodyPr lIns="0" tIns="0" rIns="0" bIns="0" rtlCol="0" anchor="t">
              <a:spAutoFit/>
            </a:bodyPr>
            <a:lstStyle/>
            <a:p>
              <a:pPr algn="ctr">
                <a:lnSpc>
                  <a:spcPts val="2634"/>
                </a:lnSpc>
              </a:pPr>
              <a:r>
                <a:rPr lang="en-US" sz="2195" b="1">
                  <a:solidFill>
                    <a:srgbClr val="FFFFFF"/>
                  </a:solidFill>
                  <a:latin typeface="Manrope Bold"/>
                  <a:ea typeface="Manrope Bold"/>
                  <a:cs typeface="Manrope Bold"/>
                  <a:sym typeface="Manrope Bold"/>
                </a:rPr>
                <a:t>Residual</a:t>
              </a:r>
            </a:p>
            <a:p>
              <a:pPr marL="0" lvl="0" indent="0" algn="ctr">
                <a:lnSpc>
                  <a:spcPts val="2634"/>
                </a:lnSpc>
              </a:pPr>
              <a:r>
                <a:rPr lang="en-US" sz="2195" b="1">
                  <a:solidFill>
                    <a:srgbClr val="FFFFFF"/>
                  </a:solidFill>
                  <a:latin typeface="Manrope Bold"/>
                  <a:ea typeface="Manrope Bold"/>
                  <a:cs typeface="Manrope Bold"/>
                  <a:sym typeface="Manrope Bold"/>
                </a:rPr>
                <a:t>waste</a:t>
              </a:r>
            </a:p>
          </p:txBody>
        </p:sp>
        <p:sp>
          <p:nvSpPr>
            <p:cNvPr id="55" name="TextBox 55"/>
            <p:cNvSpPr txBox="1"/>
            <p:nvPr/>
          </p:nvSpPr>
          <p:spPr>
            <a:xfrm>
              <a:off x="2927005" y="1421192"/>
              <a:ext cx="2549219" cy="888887"/>
            </a:xfrm>
            <a:prstGeom prst="rect">
              <a:avLst/>
            </a:prstGeom>
          </p:spPr>
          <p:txBody>
            <a:bodyPr lIns="0" tIns="0" rIns="0" bIns="0" rtlCol="0" anchor="t">
              <a:spAutoFit/>
            </a:bodyPr>
            <a:lstStyle/>
            <a:p>
              <a:pPr algn="ctr">
                <a:lnSpc>
                  <a:spcPts val="2634"/>
                </a:lnSpc>
              </a:pPr>
              <a:r>
                <a:rPr lang="en-US" sz="2195" b="1">
                  <a:solidFill>
                    <a:srgbClr val="FFFFFF"/>
                  </a:solidFill>
                  <a:latin typeface="Manrope Bold"/>
                  <a:ea typeface="Manrope Bold"/>
                  <a:cs typeface="Manrope Bold"/>
                  <a:sym typeface="Manrope Bold"/>
                </a:rPr>
                <a:t>Raw</a:t>
              </a:r>
            </a:p>
            <a:p>
              <a:pPr marL="0" lvl="0" indent="0" algn="ctr">
                <a:lnSpc>
                  <a:spcPts val="2634"/>
                </a:lnSpc>
              </a:pPr>
              <a:r>
                <a:rPr lang="en-US" sz="2195" b="1">
                  <a:solidFill>
                    <a:srgbClr val="FFFFFF"/>
                  </a:solidFill>
                  <a:latin typeface="Manrope Bold"/>
                  <a:ea typeface="Manrope Bold"/>
                  <a:cs typeface="Manrope Bold"/>
                  <a:sym typeface="Manrope Bold"/>
                </a:rPr>
                <a:t>materials</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
        <p:cNvGrpSpPr/>
        <p:nvPr/>
      </p:nvGrpSpPr>
      <p:grpSpPr>
        <a:xfrm>
          <a:off x="0" y="0"/>
          <a:ext cx="0" cy="0"/>
          <a:chOff x="0" y="0"/>
          <a:chExt cx="0" cy="0"/>
        </a:xfrm>
      </p:grpSpPr>
      <p:sp>
        <p:nvSpPr>
          <p:cNvPr id="2" name="TextBox 2"/>
          <p:cNvSpPr txBox="1"/>
          <p:nvPr/>
        </p:nvSpPr>
        <p:spPr>
          <a:xfrm>
            <a:off x="3523712" y="1211407"/>
            <a:ext cx="11240576" cy="2266865"/>
          </a:xfrm>
          <a:prstGeom prst="rect">
            <a:avLst/>
          </a:prstGeom>
        </p:spPr>
        <p:txBody>
          <a:bodyPr lIns="0" tIns="0" rIns="0" bIns="0" rtlCol="0" anchor="t">
            <a:spAutoFit/>
          </a:bodyPr>
          <a:lstStyle/>
          <a:p>
            <a:pPr algn="ctr">
              <a:lnSpc>
                <a:spcPts val="8994"/>
              </a:lnSpc>
            </a:pPr>
            <a:r>
              <a:rPr lang="en-US" sz="7495" b="1">
                <a:solidFill>
                  <a:srgbClr val="162328"/>
                </a:solidFill>
                <a:latin typeface="Manrope Bold"/>
                <a:ea typeface="Manrope Bold"/>
                <a:cs typeface="Manrope Bold"/>
                <a:sym typeface="Manrope Bold"/>
              </a:rPr>
              <a:t>Circular economy</a:t>
            </a:r>
          </a:p>
          <a:p>
            <a:pPr marL="0" lvl="0" indent="0" algn="ctr">
              <a:lnSpc>
                <a:spcPts val="8994"/>
              </a:lnSpc>
            </a:pPr>
            <a:r>
              <a:rPr lang="en-US" sz="7495" b="1">
                <a:solidFill>
                  <a:srgbClr val="162328"/>
                </a:solidFill>
                <a:latin typeface="Manrope Bold"/>
                <a:ea typeface="Manrope Bold"/>
                <a:cs typeface="Manrope Bold"/>
                <a:sym typeface="Manrope Bold"/>
              </a:rPr>
              <a:t>in numbers</a:t>
            </a:r>
          </a:p>
        </p:txBody>
      </p:sp>
      <p:sp>
        <p:nvSpPr>
          <p:cNvPr id="3" name="Freeform 3"/>
          <p:cNvSpPr/>
          <p:nvPr/>
        </p:nvSpPr>
        <p:spPr>
          <a:xfrm>
            <a:off x="13895181" y="270510"/>
            <a:ext cx="4129818" cy="4114800"/>
          </a:xfrm>
          <a:custGeom>
            <a:avLst/>
            <a:gdLst/>
            <a:ahLst/>
            <a:cxnLst/>
            <a:rect l="l" t="t" r="r" b="b"/>
            <a:pathLst>
              <a:path w="4129818" h="4114800">
                <a:moveTo>
                  <a:pt x="0" y="0"/>
                </a:moveTo>
                <a:lnTo>
                  <a:pt x="4129818" y="0"/>
                </a:lnTo>
                <a:lnTo>
                  <a:pt x="412981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rot="-5400000">
            <a:off x="279827" y="278019"/>
            <a:ext cx="4129818" cy="4114800"/>
          </a:xfrm>
          <a:custGeom>
            <a:avLst/>
            <a:gdLst/>
            <a:ahLst/>
            <a:cxnLst/>
            <a:rect l="l" t="t" r="r" b="b"/>
            <a:pathLst>
              <a:path w="4129818" h="4114800">
                <a:moveTo>
                  <a:pt x="0" y="0"/>
                </a:moveTo>
                <a:lnTo>
                  <a:pt x="4129817" y="0"/>
                </a:lnTo>
                <a:lnTo>
                  <a:pt x="4129817"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p:nvPr/>
        </p:nvGrpSpPr>
        <p:grpSpPr>
          <a:xfrm>
            <a:off x="1723710" y="4630797"/>
            <a:ext cx="14837478" cy="4627503"/>
            <a:chOff x="0" y="0"/>
            <a:chExt cx="19783305" cy="6170004"/>
          </a:xfrm>
        </p:grpSpPr>
        <p:grpSp>
          <p:nvGrpSpPr>
            <p:cNvPr id="6" name="Group 6"/>
            <p:cNvGrpSpPr/>
            <p:nvPr/>
          </p:nvGrpSpPr>
          <p:grpSpPr>
            <a:xfrm>
              <a:off x="0" y="0"/>
              <a:ext cx="6170004" cy="6170004"/>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BCE78"/>
              </a:solidFill>
            </p:spPr>
            <p:txBody>
              <a:bodyPr/>
              <a:lstStyle/>
              <a:p>
                <a:endParaRPr lang="en-US"/>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100"/>
                  </a:lnSpc>
                </a:pPr>
                <a:endParaRPr/>
              </a:p>
            </p:txBody>
          </p:sp>
        </p:grpSp>
        <p:grpSp>
          <p:nvGrpSpPr>
            <p:cNvPr id="9" name="Group 9"/>
            <p:cNvGrpSpPr/>
            <p:nvPr/>
          </p:nvGrpSpPr>
          <p:grpSpPr>
            <a:xfrm>
              <a:off x="6808718" y="0"/>
              <a:ext cx="6170004" cy="617000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BCE78"/>
              </a:solidFill>
            </p:spPr>
            <p:txBody>
              <a:bodyPr/>
              <a:lstStyle/>
              <a:p>
                <a:endParaRPr lang="en-US"/>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100"/>
                  </a:lnSpc>
                </a:pPr>
                <a:endParaRPr/>
              </a:p>
            </p:txBody>
          </p:sp>
        </p:grpSp>
        <p:grpSp>
          <p:nvGrpSpPr>
            <p:cNvPr id="12" name="Group 12"/>
            <p:cNvGrpSpPr/>
            <p:nvPr/>
          </p:nvGrpSpPr>
          <p:grpSpPr>
            <a:xfrm>
              <a:off x="13613300" y="0"/>
              <a:ext cx="6170004" cy="6170004"/>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BCE78"/>
              </a:solidFill>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100"/>
                  </a:lnSpc>
                </a:pPr>
                <a:endParaRPr/>
              </a:p>
            </p:txBody>
          </p:sp>
        </p:grpSp>
        <p:sp>
          <p:nvSpPr>
            <p:cNvPr id="15" name="TextBox 15"/>
            <p:cNvSpPr txBox="1"/>
            <p:nvPr/>
          </p:nvSpPr>
          <p:spPr>
            <a:xfrm>
              <a:off x="7359658" y="1215664"/>
              <a:ext cx="5068125" cy="1511243"/>
            </a:xfrm>
            <a:prstGeom prst="rect">
              <a:avLst/>
            </a:prstGeom>
          </p:spPr>
          <p:txBody>
            <a:bodyPr lIns="0" tIns="0" rIns="0" bIns="0" rtlCol="0" anchor="t">
              <a:spAutoFit/>
            </a:bodyPr>
            <a:lstStyle/>
            <a:p>
              <a:pPr marL="0" lvl="0" indent="0" algn="ctr">
                <a:lnSpc>
                  <a:spcPts val="8994"/>
                </a:lnSpc>
              </a:pPr>
              <a:r>
                <a:rPr lang="en-US" sz="7495" b="1">
                  <a:solidFill>
                    <a:srgbClr val="162328"/>
                  </a:solidFill>
                  <a:latin typeface="Manrope Bold"/>
                  <a:ea typeface="Manrope Bold"/>
                  <a:cs typeface="Manrope Bold"/>
                  <a:sym typeface="Manrope Bold"/>
                </a:rPr>
                <a:t>513 kg</a:t>
              </a:r>
            </a:p>
          </p:txBody>
        </p:sp>
        <p:sp>
          <p:nvSpPr>
            <p:cNvPr id="16" name="TextBox 16"/>
            <p:cNvSpPr txBox="1"/>
            <p:nvPr/>
          </p:nvSpPr>
          <p:spPr>
            <a:xfrm>
              <a:off x="550940" y="1215664"/>
              <a:ext cx="5068125" cy="1511243"/>
            </a:xfrm>
            <a:prstGeom prst="rect">
              <a:avLst/>
            </a:prstGeom>
          </p:spPr>
          <p:txBody>
            <a:bodyPr lIns="0" tIns="0" rIns="0" bIns="0" rtlCol="0" anchor="t">
              <a:spAutoFit/>
            </a:bodyPr>
            <a:lstStyle/>
            <a:p>
              <a:pPr marL="0" lvl="0" indent="0" algn="ctr">
                <a:lnSpc>
                  <a:spcPts val="8994"/>
                </a:lnSpc>
              </a:pPr>
              <a:r>
                <a:rPr lang="en-US" sz="7495" b="1">
                  <a:solidFill>
                    <a:srgbClr val="162328"/>
                  </a:solidFill>
                  <a:latin typeface="Manrope Bold"/>
                  <a:ea typeface="Manrope Bold"/>
                  <a:cs typeface="Manrope Bold"/>
                  <a:sym typeface="Manrope Bold"/>
                </a:rPr>
                <a:t>11,5%</a:t>
              </a:r>
            </a:p>
          </p:txBody>
        </p:sp>
        <p:sp>
          <p:nvSpPr>
            <p:cNvPr id="17" name="TextBox 17"/>
            <p:cNvSpPr txBox="1"/>
            <p:nvPr/>
          </p:nvSpPr>
          <p:spPr>
            <a:xfrm>
              <a:off x="14164240" y="1215664"/>
              <a:ext cx="5068125" cy="1511243"/>
            </a:xfrm>
            <a:prstGeom prst="rect">
              <a:avLst/>
            </a:prstGeom>
          </p:spPr>
          <p:txBody>
            <a:bodyPr lIns="0" tIns="0" rIns="0" bIns="0" rtlCol="0" anchor="t">
              <a:spAutoFit/>
            </a:bodyPr>
            <a:lstStyle/>
            <a:p>
              <a:pPr marL="0" lvl="0" indent="0" algn="ctr">
                <a:lnSpc>
                  <a:spcPts val="8994"/>
                </a:lnSpc>
              </a:pPr>
              <a:r>
                <a:rPr lang="en-US" sz="7495" b="1">
                  <a:solidFill>
                    <a:srgbClr val="162328"/>
                  </a:solidFill>
                  <a:latin typeface="Manrope Bold"/>
                  <a:ea typeface="Manrope Bold"/>
                  <a:cs typeface="Manrope Bold"/>
                  <a:sym typeface="Manrope Bold"/>
                </a:rPr>
                <a:t>2020</a:t>
              </a:r>
            </a:p>
          </p:txBody>
        </p:sp>
        <p:sp>
          <p:nvSpPr>
            <p:cNvPr id="18" name="TextBox 18"/>
            <p:cNvSpPr txBox="1"/>
            <p:nvPr/>
          </p:nvSpPr>
          <p:spPr>
            <a:xfrm>
              <a:off x="550940" y="3524579"/>
              <a:ext cx="5068125" cy="1485900"/>
            </a:xfrm>
            <a:prstGeom prst="rect">
              <a:avLst/>
            </a:prstGeom>
          </p:spPr>
          <p:txBody>
            <a:bodyPr lIns="0" tIns="0" rIns="0" bIns="0" rtlCol="0" anchor="t">
              <a:spAutoFit/>
            </a:bodyPr>
            <a:lstStyle/>
            <a:p>
              <a:pPr algn="ctr">
                <a:lnSpc>
                  <a:spcPts val="2994"/>
                </a:lnSpc>
              </a:pPr>
              <a:r>
                <a:rPr lang="en-US" sz="2495" b="1">
                  <a:solidFill>
                    <a:srgbClr val="162328"/>
                  </a:solidFill>
                  <a:latin typeface="Manrope Bold"/>
                  <a:ea typeface="Manrope Bold"/>
                  <a:cs typeface="Manrope Bold"/>
                  <a:sym typeface="Manrope Bold"/>
                </a:rPr>
                <a:t>The EU’s circularity</a:t>
              </a:r>
            </a:p>
            <a:p>
              <a:pPr algn="ctr">
                <a:lnSpc>
                  <a:spcPts val="2994"/>
                </a:lnSpc>
              </a:pPr>
              <a:r>
                <a:rPr lang="en-US" sz="2495" b="1">
                  <a:solidFill>
                    <a:srgbClr val="162328"/>
                  </a:solidFill>
                  <a:latin typeface="Manrope Bold"/>
                  <a:ea typeface="Manrope Bold"/>
                  <a:cs typeface="Manrope Bold"/>
                  <a:sym typeface="Manrope Bold"/>
                </a:rPr>
                <a:t>of material use rate</a:t>
              </a:r>
            </a:p>
            <a:p>
              <a:pPr marL="0" lvl="0" indent="0" algn="ctr">
                <a:lnSpc>
                  <a:spcPts val="2994"/>
                </a:lnSpc>
              </a:pPr>
              <a:r>
                <a:rPr lang="en-US" sz="2495" b="1">
                  <a:solidFill>
                    <a:srgbClr val="162328"/>
                  </a:solidFill>
                  <a:latin typeface="Manrope Bold"/>
                  <a:ea typeface="Manrope Bold"/>
                  <a:cs typeface="Manrope Bold"/>
                  <a:sym typeface="Manrope Bold"/>
                </a:rPr>
                <a:t>in 2022</a:t>
              </a:r>
            </a:p>
          </p:txBody>
        </p:sp>
        <p:sp>
          <p:nvSpPr>
            <p:cNvPr id="19" name="TextBox 19"/>
            <p:cNvSpPr txBox="1"/>
            <p:nvPr/>
          </p:nvSpPr>
          <p:spPr>
            <a:xfrm>
              <a:off x="7359658" y="3524579"/>
              <a:ext cx="5068125" cy="1981200"/>
            </a:xfrm>
            <a:prstGeom prst="rect">
              <a:avLst/>
            </a:prstGeom>
          </p:spPr>
          <p:txBody>
            <a:bodyPr lIns="0" tIns="0" rIns="0" bIns="0" rtlCol="0" anchor="t">
              <a:spAutoFit/>
            </a:bodyPr>
            <a:lstStyle/>
            <a:p>
              <a:pPr algn="ctr">
                <a:lnSpc>
                  <a:spcPts val="2994"/>
                </a:lnSpc>
              </a:pPr>
              <a:r>
                <a:rPr lang="en-US" sz="2495" b="1">
                  <a:solidFill>
                    <a:srgbClr val="162328"/>
                  </a:solidFill>
                  <a:latin typeface="Manrope Bold"/>
                  <a:ea typeface="Manrope Bold"/>
                  <a:cs typeface="Manrope Bold"/>
                  <a:sym typeface="Manrope Bold"/>
                </a:rPr>
                <a:t>Amount of municipal waste produced by</a:t>
              </a:r>
            </a:p>
            <a:p>
              <a:pPr algn="ctr">
                <a:lnSpc>
                  <a:spcPts val="2994"/>
                </a:lnSpc>
              </a:pPr>
              <a:r>
                <a:rPr lang="en-US" sz="2495" b="1">
                  <a:solidFill>
                    <a:srgbClr val="162328"/>
                  </a:solidFill>
                  <a:latin typeface="Manrope Bold"/>
                  <a:ea typeface="Manrope Bold"/>
                  <a:cs typeface="Manrope Bold"/>
                  <a:sym typeface="Manrope Bold"/>
                </a:rPr>
                <a:t>an EU citizen</a:t>
              </a:r>
            </a:p>
            <a:p>
              <a:pPr marL="0" lvl="0" indent="0" algn="ctr">
                <a:lnSpc>
                  <a:spcPts val="2994"/>
                </a:lnSpc>
              </a:pPr>
              <a:r>
                <a:rPr lang="en-US" sz="2495" b="1">
                  <a:solidFill>
                    <a:srgbClr val="162328"/>
                  </a:solidFill>
                  <a:latin typeface="Manrope Bold"/>
                  <a:ea typeface="Manrope Bold"/>
                  <a:cs typeface="Manrope Bold"/>
                  <a:sym typeface="Manrope Bold"/>
                </a:rPr>
                <a:t>in 2022</a:t>
              </a:r>
            </a:p>
          </p:txBody>
        </p:sp>
        <p:sp>
          <p:nvSpPr>
            <p:cNvPr id="20" name="TextBox 20"/>
            <p:cNvSpPr txBox="1"/>
            <p:nvPr/>
          </p:nvSpPr>
          <p:spPr>
            <a:xfrm>
              <a:off x="14164240" y="3524579"/>
              <a:ext cx="5068125" cy="1485900"/>
            </a:xfrm>
            <a:prstGeom prst="rect">
              <a:avLst/>
            </a:prstGeom>
          </p:spPr>
          <p:txBody>
            <a:bodyPr lIns="0" tIns="0" rIns="0" bIns="0" rtlCol="0" anchor="t">
              <a:spAutoFit/>
            </a:bodyPr>
            <a:lstStyle/>
            <a:p>
              <a:pPr marL="0" lvl="0" indent="0" algn="ctr">
                <a:lnSpc>
                  <a:spcPts val="2994"/>
                </a:lnSpc>
              </a:pPr>
              <a:r>
                <a:rPr lang="en-US" sz="2495" b="1">
                  <a:solidFill>
                    <a:srgbClr val="162328"/>
                  </a:solidFill>
                  <a:latin typeface="Manrope Bold"/>
                  <a:ea typeface="Manrope Bold"/>
                  <a:cs typeface="Manrope Bold"/>
                  <a:sym typeface="Manrope Bold"/>
                </a:rPr>
                <a:t>The year the EU adopted the Circular Economy Action Plan </a:t>
              </a:r>
            </a:p>
          </p:txBody>
        </p:sp>
        <p:sp>
          <p:nvSpPr>
            <p:cNvPr id="21" name="AutoShape 21"/>
            <p:cNvSpPr/>
            <p:nvPr/>
          </p:nvSpPr>
          <p:spPr>
            <a:xfrm>
              <a:off x="723354" y="3110402"/>
              <a:ext cx="4723296" cy="0"/>
            </a:xfrm>
            <a:prstGeom prst="line">
              <a:avLst/>
            </a:prstGeom>
            <a:ln w="76200" cap="flat">
              <a:solidFill>
                <a:srgbClr val="000000"/>
              </a:solidFill>
              <a:prstDash val="solid"/>
              <a:headEnd type="none" w="sm" len="sm"/>
              <a:tailEnd type="none" w="sm" len="sm"/>
            </a:ln>
          </p:spPr>
          <p:txBody>
            <a:bodyPr/>
            <a:lstStyle/>
            <a:p>
              <a:endParaRPr lang="en-US"/>
            </a:p>
          </p:txBody>
        </p:sp>
        <p:sp>
          <p:nvSpPr>
            <p:cNvPr id="22" name="AutoShape 22"/>
            <p:cNvSpPr/>
            <p:nvPr/>
          </p:nvSpPr>
          <p:spPr>
            <a:xfrm>
              <a:off x="7532072" y="3072302"/>
              <a:ext cx="4723296" cy="0"/>
            </a:xfrm>
            <a:prstGeom prst="line">
              <a:avLst/>
            </a:prstGeom>
            <a:ln w="76200" cap="flat">
              <a:solidFill>
                <a:srgbClr val="000000"/>
              </a:solidFill>
              <a:prstDash val="solid"/>
              <a:headEnd type="none" w="sm" len="sm"/>
              <a:tailEnd type="none" w="sm" len="sm"/>
            </a:ln>
          </p:spPr>
          <p:txBody>
            <a:bodyPr/>
            <a:lstStyle/>
            <a:p>
              <a:endParaRPr lang="en-US"/>
            </a:p>
          </p:txBody>
        </p:sp>
        <p:sp>
          <p:nvSpPr>
            <p:cNvPr id="23" name="AutoShape 23"/>
            <p:cNvSpPr/>
            <p:nvPr/>
          </p:nvSpPr>
          <p:spPr>
            <a:xfrm>
              <a:off x="14336654" y="3072302"/>
              <a:ext cx="4723296" cy="0"/>
            </a:xfrm>
            <a:prstGeom prst="line">
              <a:avLst/>
            </a:prstGeom>
            <a:ln w="76200" cap="flat">
              <a:solidFill>
                <a:srgbClr val="000000"/>
              </a:solidFill>
              <a:prstDash val="solid"/>
              <a:headEnd type="none" w="sm" len="sm"/>
              <a:tailEnd type="none" w="sm" len="sm"/>
            </a:ln>
          </p:spPr>
          <p:txBody>
            <a:bodyPr/>
            <a:lstStyle/>
            <a:p>
              <a:endParaRPr lang="en-US"/>
            </a:p>
          </p:txBody>
        </p:sp>
      </p:grpSp>
      <p:sp>
        <p:nvSpPr>
          <p:cNvPr id="24" name="TextBox 24"/>
          <p:cNvSpPr txBox="1"/>
          <p:nvPr/>
        </p:nvSpPr>
        <p:spPr>
          <a:xfrm>
            <a:off x="287336" y="9631744"/>
            <a:ext cx="9059100" cy="390568"/>
          </a:xfrm>
          <a:prstGeom prst="rect">
            <a:avLst/>
          </a:prstGeom>
        </p:spPr>
        <p:txBody>
          <a:bodyPr lIns="0" tIns="0" rIns="0" bIns="0" rtlCol="0" anchor="t">
            <a:spAutoFit/>
          </a:bodyPr>
          <a:lstStyle/>
          <a:p>
            <a:pPr marL="0" lvl="0" indent="0" algn="l">
              <a:lnSpc>
                <a:spcPts val="3000"/>
              </a:lnSpc>
            </a:pPr>
            <a:r>
              <a:rPr lang="en-US" sz="2500" b="1">
                <a:solidFill>
                  <a:srgbClr val="D5D5D5"/>
                </a:solidFill>
                <a:latin typeface="Manrope Bold"/>
                <a:ea typeface="Manrope Bold"/>
                <a:cs typeface="Manrope Bold"/>
                <a:sym typeface="Manrope Bold"/>
              </a:rPr>
              <a:t>Source: European Commission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
        <p:cNvGrpSpPr/>
        <p:nvPr/>
      </p:nvGrpSpPr>
      <p:grpSpPr>
        <a:xfrm>
          <a:off x="0" y="0"/>
          <a:ext cx="0" cy="0"/>
          <a:chOff x="0" y="0"/>
          <a:chExt cx="0" cy="0"/>
        </a:xfrm>
      </p:grpSpPr>
      <p:sp>
        <p:nvSpPr>
          <p:cNvPr id="2" name="TextBox 2"/>
          <p:cNvSpPr txBox="1"/>
          <p:nvPr/>
        </p:nvSpPr>
        <p:spPr>
          <a:xfrm>
            <a:off x="3215871" y="1028700"/>
            <a:ext cx="11856257" cy="2828925"/>
          </a:xfrm>
          <a:prstGeom prst="rect">
            <a:avLst/>
          </a:prstGeom>
        </p:spPr>
        <p:txBody>
          <a:bodyPr lIns="0" tIns="0" rIns="0" bIns="0" rtlCol="0" anchor="t">
            <a:spAutoFit/>
          </a:bodyPr>
          <a:lstStyle/>
          <a:p>
            <a:pPr algn="ctr">
              <a:lnSpc>
                <a:spcPts val="7434"/>
              </a:lnSpc>
            </a:pPr>
            <a:r>
              <a:rPr lang="en-US" sz="6195" b="1">
                <a:solidFill>
                  <a:srgbClr val="162328"/>
                </a:solidFill>
                <a:latin typeface="Manrope Bold"/>
                <a:ea typeface="Manrope Bold"/>
                <a:cs typeface="Manrope Bold"/>
                <a:sym typeface="Manrope Bold"/>
              </a:rPr>
              <a:t>Creative and cultural</a:t>
            </a:r>
          </a:p>
          <a:p>
            <a:pPr algn="ctr">
              <a:lnSpc>
                <a:spcPts val="7434"/>
              </a:lnSpc>
            </a:pPr>
            <a:r>
              <a:rPr lang="en-US" sz="6195" b="1">
                <a:solidFill>
                  <a:srgbClr val="162328"/>
                </a:solidFill>
                <a:latin typeface="Manrope Bold"/>
                <a:ea typeface="Manrope Bold"/>
                <a:cs typeface="Manrope Bold"/>
                <a:sym typeface="Manrope Bold"/>
              </a:rPr>
              <a:t>sectors and industries (CCSI)</a:t>
            </a:r>
          </a:p>
          <a:p>
            <a:pPr marL="0" lvl="0" indent="0" algn="ctr">
              <a:lnSpc>
                <a:spcPts val="7434"/>
              </a:lnSpc>
            </a:pPr>
            <a:r>
              <a:rPr lang="en-US" sz="6195" b="1">
                <a:solidFill>
                  <a:srgbClr val="162328"/>
                </a:solidFill>
                <a:latin typeface="Manrope Bold"/>
                <a:ea typeface="Manrope Bold"/>
                <a:cs typeface="Manrope Bold"/>
                <a:sym typeface="Manrope Bold"/>
              </a:rPr>
              <a:t>in numbers</a:t>
            </a:r>
          </a:p>
        </p:txBody>
      </p:sp>
      <p:sp>
        <p:nvSpPr>
          <p:cNvPr id="3" name="Freeform 3"/>
          <p:cNvSpPr/>
          <p:nvPr/>
        </p:nvSpPr>
        <p:spPr>
          <a:xfrm>
            <a:off x="13895181" y="270510"/>
            <a:ext cx="4129818" cy="4114800"/>
          </a:xfrm>
          <a:custGeom>
            <a:avLst/>
            <a:gdLst/>
            <a:ahLst/>
            <a:cxnLst/>
            <a:rect l="l" t="t" r="r" b="b"/>
            <a:pathLst>
              <a:path w="4129818" h="4114800">
                <a:moveTo>
                  <a:pt x="0" y="0"/>
                </a:moveTo>
                <a:lnTo>
                  <a:pt x="4129818" y="0"/>
                </a:lnTo>
                <a:lnTo>
                  <a:pt x="412981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rot="-5400000">
            <a:off x="279827" y="278019"/>
            <a:ext cx="4129818" cy="4114800"/>
          </a:xfrm>
          <a:custGeom>
            <a:avLst/>
            <a:gdLst/>
            <a:ahLst/>
            <a:cxnLst/>
            <a:rect l="l" t="t" r="r" b="b"/>
            <a:pathLst>
              <a:path w="4129818" h="4114800">
                <a:moveTo>
                  <a:pt x="0" y="0"/>
                </a:moveTo>
                <a:lnTo>
                  <a:pt x="4129817" y="0"/>
                </a:lnTo>
                <a:lnTo>
                  <a:pt x="4129817"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p:nvPr/>
        </p:nvGrpSpPr>
        <p:grpSpPr>
          <a:xfrm>
            <a:off x="1723710" y="4630797"/>
            <a:ext cx="14837478" cy="4627503"/>
            <a:chOff x="0" y="0"/>
            <a:chExt cx="19783305" cy="6170004"/>
          </a:xfrm>
        </p:grpSpPr>
        <p:grpSp>
          <p:nvGrpSpPr>
            <p:cNvPr id="6" name="Group 6"/>
            <p:cNvGrpSpPr/>
            <p:nvPr/>
          </p:nvGrpSpPr>
          <p:grpSpPr>
            <a:xfrm>
              <a:off x="0" y="0"/>
              <a:ext cx="6170004" cy="6170004"/>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BCE78"/>
              </a:solidFill>
            </p:spPr>
            <p:txBody>
              <a:bodyPr/>
              <a:lstStyle/>
              <a:p>
                <a:endParaRPr lang="en-US"/>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100"/>
                  </a:lnSpc>
                </a:pPr>
                <a:endParaRPr/>
              </a:p>
            </p:txBody>
          </p:sp>
        </p:grpSp>
        <p:grpSp>
          <p:nvGrpSpPr>
            <p:cNvPr id="9" name="Group 9"/>
            <p:cNvGrpSpPr/>
            <p:nvPr/>
          </p:nvGrpSpPr>
          <p:grpSpPr>
            <a:xfrm>
              <a:off x="6808718" y="0"/>
              <a:ext cx="6170004" cy="617000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BCE78"/>
              </a:solidFill>
            </p:spPr>
            <p:txBody>
              <a:bodyPr/>
              <a:lstStyle/>
              <a:p>
                <a:endParaRPr lang="en-US"/>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100"/>
                  </a:lnSpc>
                </a:pPr>
                <a:endParaRPr/>
              </a:p>
            </p:txBody>
          </p:sp>
        </p:grpSp>
        <p:grpSp>
          <p:nvGrpSpPr>
            <p:cNvPr id="12" name="Group 12"/>
            <p:cNvGrpSpPr/>
            <p:nvPr/>
          </p:nvGrpSpPr>
          <p:grpSpPr>
            <a:xfrm>
              <a:off x="13613300" y="0"/>
              <a:ext cx="6170004" cy="6170004"/>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BCE78"/>
              </a:solidFill>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100"/>
                  </a:lnSpc>
                </a:pPr>
                <a:endParaRPr/>
              </a:p>
            </p:txBody>
          </p:sp>
        </p:grpSp>
        <p:sp>
          <p:nvSpPr>
            <p:cNvPr id="15" name="TextBox 15"/>
            <p:cNvSpPr txBox="1"/>
            <p:nvPr/>
          </p:nvSpPr>
          <p:spPr>
            <a:xfrm>
              <a:off x="7359658" y="1215664"/>
              <a:ext cx="5068125" cy="1511243"/>
            </a:xfrm>
            <a:prstGeom prst="rect">
              <a:avLst/>
            </a:prstGeom>
          </p:spPr>
          <p:txBody>
            <a:bodyPr lIns="0" tIns="0" rIns="0" bIns="0" rtlCol="0" anchor="t">
              <a:spAutoFit/>
            </a:bodyPr>
            <a:lstStyle/>
            <a:p>
              <a:pPr marL="0" lvl="0" indent="0" algn="ctr">
                <a:lnSpc>
                  <a:spcPts val="8994"/>
                </a:lnSpc>
              </a:pPr>
              <a:r>
                <a:rPr lang="en-US" sz="7495" b="1">
                  <a:solidFill>
                    <a:srgbClr val="162328"/>
                  </a:solidFill>
                  <a:latin typeface="Manrope Bold"/>
                  <a:ea typeface="Manrope Bold"/>
                  <a:cs typeface="Manrope Bold"/>
                  <a:sym typeface="Manrope Bold"/>
                </a:rPr>
                <a:t>7.7 mln</a:t>
              </a:r>
            </a:p>
          </p:txBody>
        </p:sp>
        <p:sp>
          <p:nvSpPr>
            <p:cNvPr id="16" name="TextBox 16"/>
            <p:cNvSpPr txBox="1"/>
            <p:nvPr/>
          </p:nvSpPr>
          <p:spPr>
            <a:xfrm>
              <a:off x="550940" y="1215664"/>
              <a:ext cx="5068125" cy="1511243"/>
            </a:xfrm>
            <a:prstGeom prst="rect">
              <a:avLst/>
            </a:prstGeom>
          </p:spPr>
          <p:txBody>
            <a:bodyPr lIns="0" tIns="0" rIns="0" bIns="0" rtlCol="0" anchor="t">
              <a:spAutoFit/>
            </a:bodyPr>
            <a:lstStyle/>
            <a:p>
              <a:pPr marL="0" lvl="0" indent="0" algn="ctr">
                <a:lnSpc>
                  <a:spcPts val="8994"/>
                </a:lnSpc>
              </a:pPr>
              <a:r>
                <a:rPr lang="en-US" sz="7495" b="1">
                  <a:solidFill>
                    <a:srgbClr val="162328"/>
                  </a:solidFill>
                  <a:latin typeface="Manrope Bold"/>
                  <a:ea typeface="Manrope Bold"/>
                  <a:cs typeface="Manrope Bold"/>
                  <a:sym typeface="Manrope Bold"/>
                </a:rPr>
                <a:t>444 mln</a:t>
              </a:r>
            </a:p>
          </p:txBody>
        </p:sp>
        <p:sp>
          <p:nvSpPr>
            <p:cNvPr id="17" name="TextBox 17"/>
            <p:cNvSpPr txBox="1"/>
            <p:nvPr/>
          </p:nvSpPr>
          <p:spPr>
            <a:xfrm>
              <a:off x="14164240" y="1215664"/>
              <a:ext cx="5068125" cy="1511243"/>
            </a:xfrm>
            <a:prstGeom prst="rect">
              <a:avLst/>
            </a:prstGeom>
          </p:spPr>
          <p:txBody>
            <a:bodyPr lIns="0" tIns="0" rIns="0" bIns="0" rtlCol="0" anchor="t">
              <a:spAutoFit/>
            </a:bodyPr>
            <a:lstStyle/>
            <a:p>
              <a:pPr marL="0" lvl="0" indent="0" algn="ctr">
                <a:lnSpc>
                  <a:spcPts val="8994"/>
                </a:lnSpc>
              </a:pPr>
              <a:r>
                <a:rPr lang="en-US" sz="7495" b="1">
                  <a:solidFill>
                    <a:srgbClr val="162328"/>
                  </a:solidFill>
                  <a:latin typeface="Manrope Bold"/>
                  <a:ea typeface="Manrope Bold"/>
                  <a:cs typeface="Manrope Bold"/>
                  <a:sym typeface="Manrope Bold"/>
                </a:rPr>
                <a:t>3,8%</a:t>
              </a:r>
            </a:p>
          </p:txBody>
        </p:sp>
        <p:sp>
          <p:nvSpPr>
            <p:cNvPr id="18" name="TextBox 18"/>
            <p:cNvSpPr txBox="1"/>
            <p:nvPr/>
          </p:nvSpPr>
          <p:spPr>
            <a:xfrm>
              <a:off x="550940" y="3524579"/>
              <a:ext cx="5068125" cy="1485900"/>
            </a:xfrm>
            <a:prstGeom prst="rect">
              <a:avLst/>
            </a:prstGeom>
          </p:spPr>
          <p:txBody>
            <a:bodyPr lIns="0" tIns="0" rIns="0" bIns="0" rtlCol="0" anchor="t">
              <a:spAutoFit/>
            </a:bodyPr>
            <a:lstStyle/>
            <a:p>
              <a:pPr algn="ctr">
                <a:lnSpc>
                  <a:spcPts val="2994"/>
                </a:lnSpc>
              </a:pPr>
              <a:r>
                <a:rPr lang="en-US" sz="2495" b="1">
                  <a:solidFill>
                    <a:srgbClr val="162328"/>
                  </a:solidFill>
                  <a:latin typeface="Manrope Bold"/>
                  <a:ea typeface="Manrope Bold"/>
                  <a:cs typeface="Manrope Bold"/>
                  <a:sym typeface="Manrope Bold"/>
                </a:rPr>
                <a:t>Turnover in euros generated by CCSIs</a:t>
              </a:r>
            </a:p>
            <a:p>
              <a:pPr marL="0" lvl="0" indent="0" algn="ctr">
                <a:lnSpc>
                  <a:spcPts val="2994"/>
                </a:lnSpc>
              </a:pPr>
              <a:r>
                <a:rPr lang="en-US" sz="2495" b="1">
                  <a:solidFill>
                    <a:srgbClr val="162328"/>
                  </a:solidFill>
                  <a:latin typeface="Manrope Bold"/>
                  <a:ea typeface="Manrope Bold"/>
                  <a:cs typeface="Manrope Bold"/>
                  <a:sym typeface="Manrope Bold"/>
                </a:rPr>
                <a:t>in the EU-28 in 2020</a:t>
              </a:r>
            </a:p>
          </p:txBody>
        </p:sp>
        <p:sp>
          <p:nvSpPr>
            <p:cNvPr id="19" name="TextBox 19"/>
            <p:cNvSpPr txBox="1"/>
            <p:nvPr/>
          </p:nvSpPr>
          <p:spPr>
            <a:xfrm>
              <a:off x="7359658" y="3524579"/>
              <a:ext cx="5068125" cy="1485900"/>
            </a:xfrm>
            <a:prstGeom prst="rect">
              <a:avLst/>
            </a:prstGeom>
          </p:spPr>
          <p:txBody>
            <a:bodyPr lIns="0" tIns="0" rIns="0" bIns="0" rtlCol="0" anchor="t">
              <a:spAutoFit/>
            </a:bodyPr>
            <a:lstStyle/>
            <a:p>
              <a:pPr algn="ctr">
                <a:lnSpc>
                  <a:spcPts val="2994"/>
                </a:lnSpc>
              </a:pPr>
              <a:r>
                <a:rPr lang="en-US" sz="2495" b="1">
                  <a:solidFill>
                    <a:srgbClr val="162328"/>
                  </a:solidFill>
                  <a:latin typeface="Manrope Bold"/>
                  <a:ea typeface="Manrope Bold"/>
                  <a:cs typeface="Manrope Bold"/>
                  <a:sym typeface="Manrope Bold"/>
                </a:rPr>
                <a:t>People in cultural employment across</a:t>
              </a:r>
            </a:p>
            <a:p>
              <a:pPr marL="0" lvl="0" indent="0" algn="ctr">
                <a:lnSpc>
                  <a:spcPts val="2994"/>
                </a:lnSpc>
              </a:pPr>
              <a:r>
                <a:rPr lang="en-US" sz="2495" b="1">
                  <a:solidFill>
                    <a:srgbClr val="162328"/>
                  </a:solidFill>
                  <a:latin typeface="Manrope Bold"/>
                  <a:ea typeface="Manrope Bold"/>
                  <a:cs typeface="Manrope Bold"/>
                  <a:sym typeface="Manrope Bold"/>
                </a:rPr>
                <a:t>the EU in 2022</a:t>
              </a:r>
            </a:p>
          </p:txBody>
        </p:sp>
        <p:sp>
          <p:nvSpPr>
            <p:cNvPr id="20" name="TextBox 20"/>
            <p:cNvSpPr txBox="1"/>
            <p:nvPr/>
          </p:nvSpPr>
          <p:spPr>
            <a:xfrm>
              <a:off x="14164240" y="3524579"/>
              <a:ext cx="5068125" cy="1981200"/>
            </a:xfrm>
            <a:prstGeom prst="rect">
              <a:avLst/>
            </a:prstGeom>
          </p:spPr>
          <p:txBody>
            <a:bodyPr lIns="0" tIns="0" rIns="0" bIns="0" rtlCol="0" anchor="t">
              <a:spAutoFit/>
            </a:bodyPr>
            <a:lstStyle/>
            <a:p>
              <a:pPr algn="ctr">
                <a:lnSpc>
                  <a:spcPts val="2994"/>
                </a:lnSpc>
              </a:pPr>
              <a:r>
                <a:rPr lang="en-US" sz="2495" b="1">
                  <a:solidFill>
                    <a:srgbClr val="162328"/>
                  </a:solidFill>
                  <a:latin typeface="Manrope Bold"/>
                  <a:ea typeface="Manrope Bold"/>
                  <a:cs typeface="Manrope Bold"/>
                  <a:sym typeface="Manrope Bold"/>
                </a:rPr>
                <a:t>Percentage of cultural sector employees of total EU employment</a:t>
              </a:r>
            </a:p>
            <a:p>
              <a:pPr marL="0" lvl="0" indent="0" algn="ctr">
                <a:lnSpc>
                  <a:spcPts val="2994"/>
                </a:lnSpc>
              </a:pPr>
              <a:r>
                <a:rPr lang="en-US" sz="2495" b="1">
                  <a:solidFill>
                    <a:srgbClr val="162328"/>
                  </a:solidFill>
                  <a:latin typeface="Manrope Bold"/>
                  <a:ea typeface="Manrope Bold"/>
                  <a:cs typeface="Manrope Bold"/>
                  <a:sym typeface="Manrope Bold"/>
                </a:rPr>
                <a:t>in 2022</a:t>
              </a:r>
            </a:p>
          </p:txBody>
        </p:sp>
        <p:sp>
          <p:nvSpPr>
            <p:cNvPr id="21" name="AutoShape 21"/>
            <p:cNvSpPr/>
            <p:nvPr/>
          </p:nvSpPr>
          <p:spPr>
            <a:xfrm>
              <a:off x="723354" y="3110402"/>
              <a:ext cx="4723296" cy="0"/>
            </a:xfrm>
            <a:prstGeom prst="line">
              <a:avLst/>
            </a:prstGeom>
            <a:ln w="76200" cap="flat">
              <a:solidFill>
                <a:srgbClr val="000000"/>
              </a:solidFill>
              <a:prstDash val="solid"/>
              <a:headEnd type="none" w="sm" len="sm"/>
              <a:tailEnd type="none" w="sm" len="sm"/>
            </a:ln>
          </p:spPr>
          <p:txBody>
            <a:bodyPr/>
            <a:lstStyle/>
            <a:p>
              <a:endParaRPr lang="en-US"/>
            </a:p>
          </p:txBody>
        </p:sp>
        <p:sp>
          <p:nvSpPr>
            <p:cNvPr id="22" name="AutoShape 22"/>
            <p:cNvSpPr/>
            <p:nvPr/>
          </p:nvSpPr>
          <p:spPr>
            <a:xfrm>
              <a:off x="7532072" y="3072302"/>
              <a:ext cx="4723296" cy="0"/>
            </a:xfrm>
            <a:prstGeom prst="line">
              <a:avLst/>
            </a:prstGeom>
            <a:ln w="76200" cap="flat">
              <a:solidFill>
                <a:srgbClr val="000000"/>
              </a:solidFill>
              <a:prstDash val="solid"/>
              <a:headEnd type="none" w="sm" len="sm"/>
              <a:tailEnd type="none" w="sm" len="sm"/>
            </a:ln>
          </p:spPr>
          <p:txBody>
            <a:bodyPr/>
            <a:lstStyle/>
            <a:p>
              <a:endParaRPr lang="en-US"/>
            </a:p>
          </p:txBody>
        </p:sp>
        <p:sp>
          <p:nvSpPr>
            <p:cNvPr id="23" name="AutoShape 23"/>
            <p:cNvSpPr/>
            <p:nvPr/>
          </p:nvSpPr>
          <p:spPr>
            <a:xfrm>
              <a:off x="14336654" y="3072302"/>
              <a:ext cx="4723296" cy="0"/>
            </a:xfrm>
            <a:prstGeom prst="line">
              <a:avLst/>
            </a:prstGeom>
            <a:ln w="76200" cap="flat">
              <a:solidFill>
                <a:srgbClr val="000000"/>
              </a:solidFill>
              <a:prstDash val="solid"/>
              <a:headEnd type="none" w="sm" len="sm"/>
              <a:tailEnd type="none" w="sm" len="sm"/>
            </a:ln>
          </p:spPr>
          <p:txBody>
            <a:bodyPr/>
            <a:lstStyle/>
            <a:p>
              <a:endParaRPr lang="en-US"/>
            </a:p>
          </p:txBody>
        </p:sp>
      </p:grpSp>
      <p:sp>
        <p:nvSpPr>
          <p:cNvPr id="24" name="TextBox 24"/>
          <p:cNvSpPr txBox="1"/>
          <p:nvPr/>
        </p:nvSpPr>
        <p:spPr>
          <a:xfrm>
            <a:off x="287336" y="9631744"/>
            <a:ext cx="9059100" cy="390568"/>
          </a:xfrm>
          <a:prstGeom prst="rect">
            <a:avLst/>
          </a:prstGeom>
        </p:spPr>
        <p:txBody>
          <a:bodyPr lIns="0" tIns="0" rIns="0" bIns="0" rtlCol="0" anchor="t">
            <a:spAutoFit/>
          </a:bodyPr>
          <a:lstStyle/>
          <a:p>
            <a:pPr marL="0" lvl="0" indent="0" algn="l">
              <a:lnSpc>
                <a:spcPts val="3000"/>
              </a:lnSpc>
            </a:pPr>
            <a:r>
              <a:rPr lang="en-US" sz="2500" b="1">
                <a:solidFill>
                  <a:srgbClr val="D5D5D5"/>
                </a:solidFill>
                <a:latin typeface="Manrope Bold"/>
                <a:ea typeface="Manrope Bold"/>
                <a:cs typeface="Manrope Bold"/>
                <a:sym typeface="Manrope Bold"/>
              </a:rPr>
              <a:t>Source: European Commission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967553" y="15"/>
            <a:ext cx="10318163" cy="10286985"/>
          </a:xfrm>
          <a:custGeom>
            <a:avLst/>
            <a:gdLst/>
            <a:ahLst/>
            <a:cxnLst/>
            <a:rect l="l" t="t" r="r" b="b"/>
            <a:pathLst>
              <a:path w="10318163" h="10286985">
                <a:moveTo>
                  <a:pt x="0" y="0"/>
                </a:moveTo>
                <a:lnTo>
                  <a:pt x="10318163" y="0"/>
                </a:lnTo>
                <a:lnTo>
                  <a:pt x="10318163" y="10286985"/>
                </a:lnTo>
                <a:lnTo>
                  <a:pt x="0" y="10286985"/>
                </a:lnTo>
                <a:lnTo>
                  <a:pt x="0" y="0"/>
                </a:lnTo>
                <a:close/>
              </a:path>
            </a:pathLst>
          </a:custGeom>
          <a:blipFill>
            <a:blip r:embed="rId3"/>
            <a:stretch>
              <a:fillRect t="-22504" r="-2" b="-7076"/>
            </a:stretch>
          </a:blipFill>
        </p:spPr>
        <p:txBody>
          <a:bodyPr/>
          <a:lstStyle/>
          <a:p>
            <a:endParaRPr lang="en-US"/>
          </a:p>
        </p:txBody>
      </p:sp>
      <p:sp>
        <p:nvSpPr>
          <p:cNvPr id="3" name="Freeform 3"/>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4" name="Group 4"/>
          <p:cNvGrpSpPr/>
          <p:nvPr/>
        </p:nvGrpSpPr>
        <p:grpSpPr>
          <a:xfrm>
            <a:off x="-1" y="4963072"/>
            <a:ext cx="11584949" cy="4504101"/>
            <a:chOff x="0" y="0"/>
            <a:chExt cx="3226825" cy="1186265"/>
          </a:xfrm>
        </p:grpSpPr>
        <p:sp>
          <p:nvSpPr>
            <p:cNvPr id="5" name="Freeform 5"/>
            <p:cNvSpPr/>
            <p:nvPr/>
          </p:nvSpPr>
          <p:spPr>
            <a:xfrm>
              <a:off x="0" y="0"/>
              <a:ext cx="3226825" cy="1186265"/>
            </a:xfrm>
            <a:custGeom>
              <a:avLst/>
              <a:gdLst/>
              <a:ahLst/>
              <a:cxnLst/>
              <a:rect l="l" t="t" r="r" b="b"/>
              <a:pathLst>
                <a:path w="3226825" h="1186265">
                  <a:moveTo>
                    <a:pt x="32227" y="0"/>
                  </a:moveTo>
                  <a:lnTo>
                    <a:pt x="3194598" y="0"/>
                  </a:lnTo>
                  <a:cubicBezTo>
                    <a:pt x="3212397" y="0"/>
                    <a:pt x="3226825" y="14428"/>
                    <a:pt x="3226825" y="32227"/>
                  </a:cubicBezTo>
                  <a:lnTo>
                    <a:pt x="3226825" y="1154039"/>
                  </a:lnTo>
                  <a:cubicBezTo>
                    <a:pt x="3226825" y="1171837"/>
                    <a:pt x="3212397" y="1186265"/>
                    <a:pt x="3194598" y="1186265"/>
                  </a:cubicBezTo>
                  <a:lnTo>
                    <a:pt x="32227" y="1186265"/>
                  </a:lnTo>
                  <a:cubicBezTo>
                    <a:pt x="14428" y="1186265"/>
                    <a:pt x="0" y="1171837"/>
                    <a:pt x="0" y="1154039"/>
                  </a:cubicBezTo>
                  <a:lnTo>
                    <a:pt x="0" y="32227"/>
                  </a:lnTo>
                  <a:cubicBezTo>
                    <a:pt x="0" y="14428"/>
                    <a:pt x="14428" y="0"/>
                    <a:pt x="32227" y="0"/>
                  </a:cubicBezTo>
                  <a:close/>
                </a:path>
              </a:pathLst>
            </a:custGeom>
            <a:solidFill>
              <a:srgbClr val="FFFFFF">
                <a:alpha val="49804"/>
              </a:srgbClr>
            </a:solidFill>
          </p:spPr>
          <p:txBody>
            <a:bodyPr/>
            <a:lstStyle/>
            <a:p>
              <a:endParaRPr lang="en-US"/>
            </a:p>
          </p:txBody>
        </p:sp>
        <p:sp>
          <p:nvSpPr>
            <p:cNvPr id="6" name="TextBox 6"/>
            <p:cNvSpPr txBox="1"/>
            <p:nvPr/>
          </p:nvSpPr>
          <p:spPr>
            <a:xfrm>
              <a:off x="0" y="-57150"/>
              <a:ext cx="3226825" cy="1243415"/>
            </a:xfrm>
            <a:prstGeom prst="rect">
              <a:avLst/>
            </a:prstGeom>
          </p:spPr>
          <p:txBody>
            <a:bodyPr lIns="50800" tIns="50800" rIns="50800" bIns="50800" rtlCol="0" anchor="ctr"/>
            <a:lstStyle/>
            <a:p>
              <a:pPr algn="ctr">
                <a:lnSpc>
                  <a:spcPts val="3207"/>
                </a:lnSpc>
              </a:pPr>
              <a:endParaRPr/>
            </a:p>
          </p:txBody>
        </p:sp>
      </p:grpSp>
      <p:sp>
        <p:nvSpPr>
          <p:cNvPr id="7" name="TextBox 7"/>
          <p:cNvSpPr txBox="1"/>
          <p:nvPr/>
        </p:nvSpPr>
        <p:spPr>
          <a:xfrm>
            <a:off x="1028700" y="5268881"/>
            <a:ext cx="10279009" cy="3835334"/>
          </a:xfrm>
          <a:prstGeom prst="rect">
            <a:avLst/>
          </a:prstGeom>
        </p:spPr>
        <p:txBody>
          <a:bodyPr lIns="0" tIns="0" rIns="0" bIns="0" rtlCol="0" anchor="t">
            <a:spAutoFit/>
          </a:bodyPr>
          <a:lstStyle/>
          <a:p>
            <a:pPr algn="l">
              <a:lnSpc>
                <a:spcPts val="4060"/>
              </a:lnSpc>
            </a:pPr>
            <a:r>
              <a:rPr lang="en-US" sz="2900" b="1">
                <a:solidFill>
                  <a:srgbClr val="162328"/>
                </a:solidFill>
                <a:latin typeface="Manrope Medium"/>
                <a:ea typeface="Manrope Medium"/>
                <a:cs typeface="Manrope Medium"/>
                <a:sym typeface="Manrope Medium"/>
              </a:rPr>
              <a:t>Creatives can be drivers for circular economy in the Baltic Sea region. They are a social force with great influence on mindsets of people and can help to promote “circular lifestyles”. </a:t>
            </a:r>
          </a:p>
          <a:p>
            <a:pPr algn="l">
              <a:lnSpc>
                <a:spcPts val="2128"/>
              </a:lnSpc>
            </a:pPr>
            <a:endParaRPr lang="en-US" sz="2900" b="1">
              <a:solidFill>
                <a:srgbClr val="162328"/>
              </a:solidFill>
              <a:latin typeface="Manrope Medium"/>
              <a:ea typeface="Manrope Medium"/>
              <a:cs typeface="Manrope Medium"/>
              <a:sym typeface="Manrope Medium"/>
            </a:endParaRPr>
          </a:p>
          <a:p>
            <a:pPr marL="0" lvl="0" indent="0" algn="l">
              <a:lnSpc>
                <a:spcPts val="4060"/>
              </a:lnSpc>
            </a:pPr>
            <a:r>
              <a:rPr lang="en-US" sz="2900" b="1">
                <a:solidFill>
                  <a:srgbClr val="162328"/>
                </a:solidFill>
                <a:latin typeface="Manrope Medium"/>
                <a:ea typeface="Manrope Medium"/>
                <a:cs typeface="Manrope Medium"/>
                <a:sym typeface="Manrope Medium"/>
              </a:rPr>
              <a:t>At the same time, they are a business field with a considerable GDP share and a high innovation potential that can support circular business models.</a:t>
            </a:r>
          </a:p>
        </p:txBody>
      </p:sp>
      <p:sp>
        <p:nvSpPr>
          <p:cNvPr id="8" name="TextBox 8"/>
          <p:cNvSpPr txBox="1"/>
          <p:nvPr/>
        </p:nvSpPr>
        <p:spPr>
          <a:xfrm>
            <a:off x="1028700" y="707330"/>
            <a:ext cx="8330893" cy="3438710"/>
          </a:xfrm>
          <a:prstGeom prst="rect">
            <a:avLst/>
          </a:prstGeom>
        </p:spPr>
        <p:txBody>
          <a:bodyPr lIns="0" tIns="0" rIns="0" bIns="0" rtlCol="0" anchor="t">
            <a:spAutoFit/>
          </a:bodyPr>
          <a:lstStyle/>
          <a:p>
            <a:pPr marL="0" lvl="0" indent="0" algn="l">
              <a:lnSpc>
                <a:spcPts val="9070"/>
              </a:lnSpc>
            </a:pPr>
            <a:r>
              <a:rPr lang="en-US" sz="7558" b="1">
                <a:solidFill>
                  <a:srgbClr val="162328"/>
                </a:solidFill>
                <a:latin typeface="Manrope Bold"/>
                <a:ea typeface="Manrope Bold"/>
                <a:cs typeface="Manrope Bold"/>
                <a:sym typeface="Manrope Bold"/>
              </a:rPr>
              <a:t>Why creatives and circular economy? </a:t>
            </a:r>
          </a:p>
        </p:txBody>
      </p:sp>
      <p:sp>
        <p:nvSpPr>
          <p:cNvPr id="9" name="Freeform 9"/>
          <p:cNvSpPr/>
          <p:nvPr/>
        </p:nvSpPr>
        <p:spPr>
          <a:xfrm>
            <a:off x="8700225" y="195297"/>
            <a:ext cx="3696577" cy="2231388"/>
          </a:xfrm>
          <a:custGeom>
            <a:avLst/>
            <a:gdLst/>
            <a:ahLst/>
            <a:cxnLst/>
            <a:rect l="l" t="t" r="r" b="b"/>
            <a:pathLst>
              <a:path w="3696577" h="2231388">
                <a:moveTo>
                  <a:pt x="0" y="0"/>
                </a:moveTo>
                <a:lnTo>
                  <a:pt x="3696577" y="0"/>
                </a:lnTo>
                <a:lnTo>
                  <a:pt x="3696577" y="2231388"/>
                </a:lnTo>
                <a:lnTo>
                  <a:pt x="0" y="223138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TextBox 10"/>
          <p:cNvSpPr txBox="1"/>
          <p:nvPr/>
        </p:nvSpPr>
        <p:spPr>
          <a:xfrm rot="-5400000">
            <a:off x="13420292" y="5362966"/>
            <a:ext cx="9059100" cy="390568"/>
          </a:xfrm>
          <a:prstGeom prst="rect">
            <a:avLst/>
          </a:prstGeom>
        </p:spPr>
        <p:txBody>
          <a:bodyPr lIns="0" tIns="0" rIns="0" bIns="0" rtlCol="0" anchor="t">
            <a:spAutoFit/>
          </a:bodyPr>
          <a:lstStyle/>
          <a:p>
            <a:pPr marL="0" lvl="0" indent="0" algn="l">
              <a:lnSpc>
                <a:spcPts val="3000"/>
              </a:lnSpc>
            </a:pPr>
            <a:r>
              <a:rPr lang="en-US" sz="2500" b="1">
                <a:solidFill>
                  <a:srgbClr val="EEEEEE"/>
                </a:solidFill>
                <a:latin typeface="Manrope Bold"/>
                <a:ea typeface="Manrope Bold"/>
                <a:cs typeface="Manrope Bold"/>
                <a:sym typeface="Manrope Bold"/>
              </a:rPr>
              <a:t>Photo: Aarhus / DCI</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
        <p:cNvGrpSpPr/>
        <p:nvPr/>
      </p:nvGrpSpPr>
      <p:grpSpPr>
        <a:xfrm>
          <a:off x="0" y="0"/>
          <a:ext cx="0" cy="0"/>
          <a:chOff x="0" y="0"/>
          <a:chExt cx="0" cy="0"/>
        </a:xfrm>
      </p:grpSpPr>
      <p:grpSp>
        <p:nvGrpSpPr>
          <p:cNvPr id="2" name="Group 2"/>
          <p:cNvGrpSpPr/>
          <p:nvPr/>
        </p:nvGrpSpPr>
        <p:grpSpPr>
          <a:xfrm>
            <a:off x="11513136" y="5615403"/>
            <a:ext cx="3690522" cy="3690522"/>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BCE78"/>
            </a:solidFill>
          </p:spPr>
          <p:txBody>
            <a:bodyPr/>
            <a:lstStyle/>
            <a:p>
              <a:endParaRPr lang="en-US"/>
            </a:p>
          </p:txBody>
        </p:sp>
        <p:sp>
          <p:nvSpPr>
            <p:cNvPr id="4" name="TextBox 4"/>
            <p:cNvSpPr txBox="1"/>
            <p:nvPr/>
          </p:nvSpPr>
          <p:spPr>
            <a:xfrm>
              <a:off x="76200" y="0"/>
              <a:ext cx="660400" cy="736600"/>
            </a:xfrm>
            <a:prstGeom prst="rect">
              <a:avLst/>
            </a:prstGeom>
          </p:spPr>
          <p:txBody>
            <a:bodyPr lIns="50800" tIns="50800" rIns="50800" bIns="50800" rtlCol="0" anchor="ctr"/>
            <a:lstStyle/>
            <a:p>
              <a:pPr algn="ctr">
                <a:lnSpc>
                  <a:spcPts val="4619"/>
                </a:lnSpc>
              </a:pPr>
              <a:r>
                <a:rPr lang="en-US" sz="3299" b="1">
                  <a:solidFill>
                    <a:srgbClr val="191919"/>
                  </a:solidFill>
                  <a:latin typeface="Aileron Bold"/>
                  <a:ea typeface="Aileron Bold"/>
                  <a:cs typeface="Aileron Bold"/>
                  <a:sym typeface="Aileron Bold"/>
                </a:rPr>
                <a:t>Multiplicator</a:t>
              </a:r>
            </a:p>
          </p:txBody>
        </p:sp>
      </p:grpSp>
      <p:grpSp>
        <p:nvGrpSpPr>
          <p:cNvPr id="5" name="Group 5"/>
          <p:cNvGrpSpPr/>
          <p:nvPr/>
        </p:nvGrpSpPr>
        <p:grpSpPr>
          <a:xfrm>
            <a:off x="7298739" y="5615403"/>
            <a:ext cx="3690522" cy="3690522"/>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BCE78"/>
            </a:solidFill>
          </p:spPr>
          <p:txBody>
            <a:bodyPr/>
            <a:lstStyle/>
            <a:p>
              <a:endParaRPr lang="en-US"/>
            </a:p>
          </p:txBody>
        </p:sp>
        <p:sp>
          <p:nvSpPr>
            <p:cNvPr id="7" name="TextBox 7"/>
            <p:cNvSpPr txBox="1"/>
            <p:nvPr/>
          </p:nvSpPr>
          <p:spPr>
            <a:xfrm>
              <a:off x="76200" y="0"/>
              <a:ext cx="660400" cy="736600"/>
            </a:xfrm>
            <a:prstGeom prst="rect">
              <a:avLst/>
            </a:prstGeom>
          </p:spPr>
          <p:txBody>
            <a:bodyPr lIns="50800" tIns="50800" rIns="50800" bIns="50800" rtlCol="0" anchor="ctr"/>
            <a:lstStyle/>
            <a:p>
              <a:pPr algn="ctr">
                <a:lnSpc>
                  <a:spcPts val="4619"/>
                </a:lnSpc>
              </a:pPr>
              <a:r>
                <a:rPr lang="en-US" sz="3299" b="1">
                  <a:solidFill>
                    <a:srgbClr val="191919"/>
                  </a:solidFill>
                  <a:latin typeface="Aileron Bold"/>
                  <a:ea typeface="Aileron Bold"/>
                  <a:cs typeface="Aileron Bold"/>
                  <a:sym typeface="Aileron Bold"/>
                </a:rPr>
                <a:t>Enabler</a:t>
              </a:r>
            </a:p>
          </p:txBody>
        </p:sp>
      </p:grpSp>
      <p:grpSp>
        <p:nvGrpSpPr>
          <p:cNvPr id="8" name="Group 8"/>
          <p:cNvGrpSpPr/>
          <p:nvPr/>
        </p:nvGrpSpPr>
        <p:grpSpPr>
          <a:xfrm>
            <a:off x="3083248" y="5615403"/>
            <a:ext cx="3690522" cy="3690522"/>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BCE78"/>
            </a:solidFill>
          </p:spPr>
          <p:txBody>
            <a:bodyPr/>
            <a:lstStyle/>
            <a:p>
              <a:endParaRPr lang="en-US"/>
            </a:p>
          </p:txBody>
        </p:sp>
        <p:sp>
          <p:nvSpPr>
            <p:cNvPr id="10" name="TextBox 10"/>
            <p:cNvSpPr txBox="1"/>
            <p:nvPr/>
          </p:nvSpPr>
          <p:spPr>
            <a:xfrm>
              <a:off x="76200" y="0"/>
              <a:ext cx="660400" cy="736600"/>
            </a:xfrm>
            <a:prstGeom prst="rect">
              <a:avLst/>
            </a:prstGeom>
          </p:spPr>
          <p:txBody>
            <a:bodyPr lIns="50800" tIns="50800" rIns="50800" bIns="50800" rtlCol="0" anchor="ctr"/>
            <a:lstStyle/>
            <a:p>
              <a:pPr algn="ctr">
                <a:lnSpc>
                  <a:spcPts val="4619"/>
                </a:lnSpc>
              </a:pPr>
              <a:r>
                <a:rPr lang="en-US" sz="3299" b="1">
                  <a:solidFill>
                    <a:srgbClr val="191919"/>
                  </a:solidFill>
                  <a:latin typeface="Aileron Bold"/>
                  <a:ea typeface="Aileron Bold"/>
                  <a:cs typeface="Aileron Bold"/>
                  <a:sym typeface="Aileron Bold"/>
                </a:rPr>
                <a:t>User</a:t>
              </a:r>
            </a:p>
          </p:txBody>
        </p:sp>
      </p:grpSp>
      <p:grpSp>
        <p:nvGrpSpPr>
          <p:cNvPr id="11" name="Group 11"/>
          <p:cNvGrpSpPr/>
          <p:nvPr/>
        </p:nvGrpSpPr>
        <p:grpSpPr>
          <a:xfrm rot="5319284">
            <a:off x="4216586" y="4660178"/>
            <a:ext cx="1423845" cy="1423845"/>
            <a:chOff x="0" y="0"/>
            <a:chExt cx="812800" cy="812800"/>
          </a:xfrm>
        </p:grpSpPr>
        <p:sp>
          <p:nvSpPr>
            <p:cNvPr id="12" name="Freeform 12"/>
            <p:cNvSpPr/>
            <p:nvPr/>
          </p:nvSpPr>
          <p:spPr>
            <a:xfrm>
              <a:off x="0" y="0"/>
              <a:ext cx="812800" cy="812800"/>
            </a:xfrm>
            <a:custGeom>
              <a:avLst/>
              <a:gdLst/>
              <a:ahLst/>
              <a:cxnLst/>
              <a:rect l="l" t="t" r="r" b="b"/>
              <a:pathLst>
                <a:path w="812800" h="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E50E81"/>
            </a:solidFill>
          </p:spPr>
          <p:txBody>
            <a:bodyPr/>
            <a:lstStyle/>
            <a:p>
              <a:endParaRPr lang="en-US"/>
            </a:p>
          </p:txBody>
        </p:sp>
        <p:sp>
          <p:nvSpPr>
            <p:cNvPr id="13" name="TextBox 13"/>
            <p:cNvSpPr txBox="1"/>
            <p:nvPr/>
          </p:nvSpPr>
          <p:spPr>
            <a:xfrm>
              <a:off x="0" y="203200"/>
              <a:ext cx="711200" cy="406400"/>
            </a:xfrm>
            <a:prstGeom prst="rect">
              <a:avLst/>
            </a:prstGeom>
          </p:spPr>
          <p:txBody>
            <a:bodyPr lIns="50800" tIns="50800" rIns="50800" bIns="50800" rtlCol="0" anchor="ctr"/>
            <a:lstStyle/>
            <a:p>
              <a:pPr algn="ctr">
                <a:lnSpc>
                  <a:spcPts val="3206"/>
                </a:lnSpc>
              </a:pPr>
              <a:endParaRPr/>
            </a:p>
          </p:txBody>
        </p:sp>
      </p:grpSp>
      <p:sp>
        <p:nvSpPr>
          <p:cNvPr id="14" name="TextBox 14"/>
          <p:cNvSpPr txBox="1"/>
          <p:nvPr/>
        </p:nvSpPr>
        <p:spPr>
          <a:xfrm>
            <a:off x="3523712" y="939318"/>
            <a:ext cx="11240576" cy="2714497"/>
          </a:xfrm>
          <a:prstGeom prst="rect">
            <a:avLst/>
          </a:prstGeom>
        </p:spPr>
        <p:txBody>
          <a:bodyPr lIns="0" tIns="0" rIns="0" bIns="0" rtlCol="0" anchor="t">
            <a:spAutoFit/>
          </a:bodyPr>
          <a:lstStyle/>
          <a:p>
            <a:pPr marL="0" lvl="0" indent="0" algn="ctr">
              <a:lnSpc>
                <a:spcPts val="7194"/>
              </a:lnSpc>
            </a:pPr>
            <a:r>
              <a:rPr lang="en-US" sz="5995" b="1">
                <a:solidFill>
                  <a:srgbClr val="162328"/>
                </a:solidFill>
                <a:latin typeface="Manrope Bold"/>
                <a:ea typeface="Manrope Bold"/>
                <a:cs typeface="Manrope Bold"/>
                <a:sym typeface="Manrope Bold"/>
              </a:rPr>
              <a:t>The role of creative and cultural actors in accelerating local circular transitions</a:t>
            </a:r>
          </a:p>
        </p:txBody>
      </p:sp>
      <p:sp>
        <p:nvSpPr>
          <p:cNvPr id="15" name="Freeform 15"/>
          <p:cNvSpPr/>
          <p:nvPr/>
        </p:nvSpPr>
        <p:spPr>
          <a:xfrm flipH="1">
            <a:off x="377470" y="270510"/>
            <a:ext cx="3483884" cy="3471215"/>
          </a:xfrm>
          <a:custGeom>
            <a:avLst/>
            <a:gdLst/>
            <a:ahLst/>
            <a:cxnLst/>
            <a:rect l="l" t="t" r="r" b="b"/>
            <a:pathLst>
              <a:path w="3483884" h="3471215">
                <a:moveTo>
                  <a:pt x="3483884" y="0"/>
                </a:moveTo>
                <a:lnTo>
                  <a:pt x="0" y="0"/>
                </a:lnTo>
                <a:lnTo>
                  <a:pt x="0" y="3471215"/>
                </a:lnTo>
                <a:lnTo>
                  <a:pt x="3483884" y="3471215"/>
                </a:lnTo>
                <a:lnTo>
                  <a:pt x="3483884"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6" name="Freeform 16"/>
          <p:cNvSpPr/>
          <p:nvPr/>
        </p:nvSpPr>
        <p:spPr>
          <a:xfrm>
            <a:off x="14541115" y="270510"/>
            <a:ext cx="3483884" cy="3471215"/>
          </a:xfrm>
          <a:custGeom>
            <a:avLst/>
            <a:gdLst/>
            <a:ahLst/>
            <a:cxnLst/>
            <a:rect l="l" t="t" r="r" b="b"/>
            <a:pathLst>
              <a:path w="3483884" h="3471215">
                <a:moveTo>
                  <a:pt x="0" y="0"/>
                </a:moveTo>
                <a:lnTo>
                  <a:pt x="3483884" y="0"/>
                </a:lnTo>
                <a:lnTo>
                  <a:pt x="3483884" y="3471215"/>
                </a:lnTo>
                <a:lnTo>
                  <a:pt x="0" y="34712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17" name="Group 17"/>
          <p:cNvGrpSpPr/>
          <p:nvPr/>
        </p:nvGrpSpPr>
        <p:grpSpPr>
          <a:xfrm rot="5319284">
            <a:off x="8432078" y="4660178"/>
            <a:ext cx="1423845" cy="1423845"/>
            <a:chOff x="0" y="0"/>
            <a:chExt cx="812800" cy="812800"/>
          </a:xfrm>
        </p:grpSpPr>
        <p:sp>
          <p:nvSpPr>
            <p:cNvPr id="18" name="Freeform 18"/>
            <p:cNvSpPr/>
            <p:nvPr/>
          </p:nvSpPr>
          <p:spPr>
            <a:xfrm>
              <a:off x="0" y="0"/>
              <a:ext cx="812800" cy="812800"/>
            </a:xfrm>
            <a:custGeom>
              <a:avLst/>
              <a:gdLst/>
              <a:ahLst/>
              <a:cxnLst/>
              <a:rect l="l" t="t" r="r" b="b"/>
              <a:pathLst>
                <a:path w="812800" h="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E50E81"/>
            </a:solidFill>
          </p:spPr>
          <p:txBody>
            <a:bodyPr/>
            <a:lstStyle/>
            <a:p>
              <a:endParaRPr lang="en-US"/>
            </a:p>
          </p:txBody>
        </p:sp>
        <p:sp>
          <p:nvSpPr>
            <p:cNvPr id="19" name="TextBox 19"/>
            <p:cNvSpPr txBox="1"/>
            <p:nvPr/>
          </p:nvSpPr>
          <p:spPr>
            <a:xfrm>
              <a:off x="0" y="203200"/>
              <a:ext cx="711200" cy="406400"/>
            </a:xfrm>
            <a:prstGeom prst="rect">
              <a:avLst/>
            </a:prstGeom>
          </p:spPr>
          <p:txBody>
            <a:bodyPr lIns="50800" tIns="50800" rIns="50800" bIns="50800" rtlCol="0" anchor="ctr"/>
            <a:lstStyle/>
            <a:p>
              <a:pPr algn="ctr">
                <a:lnSpc>
                  <a:spcPts val="3206"/>
                </a:lnSpc>
              </a:pPr>
              <a:endParaRPr/>
            </a:p>
          </p:txBody>
        </p:sp>
      </p:grpSp>
      <p:grpSp>
        <p:nvGrpSpPr>
          <p:cNvPr id="20" name="Group 20"/>
          <p:cNvGrpSpPr/>
          <p:nvPr/>
        </p:nvGrpSpPr>
        <p:grpSpPr>
          <a:xfrm rot="5319284">
            <a:off x="12646474" y="4660178"/>
            <a:ext cx="1423845" cy="1423845"/>
            <a:chOff x="0" y="0"/>
            <a:chExt cx="812800" cy="812800"/>
          </a:xfrm>
        </p:grpSpPr>
        <p:sp>
          <p:nvSpPr>
            <p:cNvPr id="21" name="Freeform 21"/>
            <p:cNvSpPr/>
            <p:nvPr/>
          </p:nvSpPr>
          <p:spPr>
            <a:xfrm>
              <a:off x="0" y="0"/>
              <a:ext cx="812800" cy="812800"/>
            </a:xfrm>
            <a:custGeom>
              <a:avLst/>
              <a:gdLst/>
              <a:ahLst/>
              <a:cxnLst/>
              <a:rect l="l" t="t" r="r" b="b"/>
              <a:pathLst>
                <a:path w="812800" h="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E50E81"/>
            </a:solidFill>
          </p:spPr>
          <p:txBody>
            <a:bodyPr/>
            <a:lstStyle/>
            <a:p>
              <a:endParaRPr lang="en-US"/>
            </a:p>
          </p:txBody>
        </p:sp>
        <p:sp>
          <p:nvSpPr>
            <p:cNvPr id="22" name="TextBox 22"/>
            <p:cNvSpPr txBox="1"/>
            <p:nvPr/>
          </p:nvSpPr>
          <p:spPr>
            <a:xfrm>
              <a:off x="0" y="203200"/>
              <a:ext cx="711200" cy="406400"/>
            </a:xfrm>
            <a:prstGeom prst="rect">
              <a:avLst/>
            </a:prstGeom>
          </p:spPr>
          <p:txBody>
            <a:bodyPr lIns="50800" tIns="50800" rIns="50800" bIns="50800" rtlCol="0" anchor="ctr"/>
            <a:lstStyle/>
            <a:p>
              <a:pPr algn="ctr">
                <a:lnSpc>
                  <a:spcPts val="3206"/>
                </a:lnSpc>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41533" y="0"/>
            <a:ext cx="20158134" cy="10287000"/>
          </a:xfrm>
          <a:custGeom>
            <a:avLst/>
            <a:gdLst/>
            <a:ahLst/>
            <a:cxnLst/>
            <a:rect l="l" t="t" r="r" b="b"/>
            <a:pathLst>
              <a:path w="21814241" h="14542827">
                <a:moveTo>
                  <a:pt x="0" y="0"/>
                </a:moveTo>
                <a:lnTo>
                  <a:pt x="21814241" y="0"/>
                </a:lnTo>
                <a:lnTo>
                  <a:pt x="21814241" y="14542827"/>
                </a:lnTo>
                <a:lnTo>
                  <a:pt x="0" y="14542827"/>
                </a:lnTo>
                <a:lnTo>
                  <a:pt x="0" y="0"/>
                </a:lnTo>
                <a:close/>
              </a:path>
            </a:pathLst>
          </a:custGeom>
          <a:blipFill>
            <a:blip r:embed="rId3"/>
            <a:stretch>
              <a:fillRect l="8144" t="-41371" r="-8215" b="-1"/>
            </a:stretch>
          </a:blipFill>
        </p:spPr>
        <p:txBody>
          <a:bodyPr/>
          <a:lstStyle/>
          <a:p>
            <a:endParaRPr lang="en-US"/>
          </a:p>
        </p:txBody>
      </p:sp>
      <p:sp>
        <p:nvSpPr>
          <p:cNvPr id="3" name="Freeform 3"/>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4" name="Group 4"/>
          <p:cNvGrpSpPr/>
          <p:nvPr/>
        </p:nvGrpSpPr>
        <p:grpSpPr>
          <a:xfrm>
            <a:off x="-1" y="4963072"/>
            <a:ext cx="11584949" cy="4504101"/>
            <a:chOff x="0" y="0"/>
            <a:chExt cx="3226825" cy="1186265"/>
          </a:xfrm>
        </p:grpSpPr>
        <p:sp>
          <p:nvSpPr>
            <p:cNvPr id="5" name="Freeform 5"/>
            <p:cNvSpPr/>
            <p:nvPr/>
          </p:nvSpPr>
          <p:spPr>
            <a:xfrm>
              <a:off x="0" y="0"/>
              <a:ext cx="3226825" cy="1186265"/>
            </a:xfrm>
            <a:custGeom>
              <a:avLst/>
              <a:gdLst/>
              <a:ahLst/>
              <a:cxnLst/>
              <a:rect l="l" t="t" r="r" b="b"/>
              <a:pathLst>
                <a:path w="3226825" h="1186265">
                  <a:moveTo>
                    <a:pt x="32227" y="0"/>
                  </a:moveTo>
                  <a:lnTo>
                    <a:pt x="3194598" y="0"/>
                  </a:lnTo>
                  <a:cubicBezTo>
                    <a:pt x="3212397" y="0"/>
                    <a:pt x="3226825" y="14428"/>
                    <a:pt x="3226825" y="32227"/>
                  </a:cubicBezTo>
                  <a:lnTo>
                    <a:pt x="3226825" y="1154039"/>
                  </a:lnTo>
                  <a:cubicBezTo>
                    <a:pt x="3226825" y="1171837"/>
                    <a:pt x="3212397" y="1186265"/>
                    <a:pt x="3194598" y="1186265"/>
                  </a:cubicBezTo>
                  <a:lnTo>
                    <a:pt x="32227" y="1186265"/>
                  </a:lnTo>
                  <a:cubicBezTo>
                    <a:pt x="14428" y="1186265"/>
                    <a:pt x="0" y="1171837"/>
                    <a:pt x="0" y="1154039"/>
                  </a:cubicBezTo>
                  <a:lnTo>
                    <a:pt x="0" y="32227"/>
                  </a:lnTo>
                  <a:cubicBezTo>
                    <a:pt x="0" y="14428"/>
                    <a:pt x="14428" y="0"/>
                    <a:pt x="32227" y="0"/>
                  </a:cubicBezTo>
                  <a:close/>
                </a:path>
              </a:pathLst>
            </a:custGeom>
            <a:solidFill>
              <a:srgbClr val="FFFFFF">
                <a:alpha val="49804"/>
              </a:srgbClr>
            </a:solidFill>
          </p:spPr>
          <p:txBody>
            <a:bodyPr/>
            <a:lstStyle/>
            <a:p>
              <a:endParaRPr lang="en-US"/>
            </a:p>
          </p:txBody>
        </p:sp>
        <p:sp>
          <p:nvSpPr>
            <p:cNvPr id="6" name="TextBox 6"/>
            <p:cNvSpPr txBox="1"/>
            <p:nvPr/>
          </p:nvSpPr>
          <p:spPr>
            <a:xfrm>
              <a:off x="0" y="-57150"/>
              <a:ext cx="3226825" cy="1243415"/>
            </a:xfrm>
            <a:prstGeom prst="rect">
              <a:avLst/>
            </a:prstGeom>
          </p:spPr>
          <p:txBody>
            <a:bodyPr lIns="50800" tIns="50800" rIns="50800" bIns="50800" rtlCol="0" anchor="ctr"/>
            <a:lstStyle/>
            <a:p>
              <a:pPr algn="ctr">
                <a:lnSpc>
                  <a:spcPts val="3207"/>
                </a:lnSpc>
              </a:pPr>
              <a:endParaRPr/>
            </a:p>
          </p:txBody>
        </p:sp>
      </p:grpSp>
      <p:sp>
        <p:nvSpPr>
          <p:cNvPr id="7" name="TextBox 7"/>
          <p:cNvSpPr txBox="1"/>
          <p:nvPr/>
        </p:nvSpPr>
        <p:spPr>
          <a:xfrm>
            <a:off x="794057" y="776167"/>
            <a:ext cx="8330893" cy="2771902"/>
          </a:xfrm>
          <a:prstGeom prst="rect">
            <a:avLst/>
          </a:prstGeom>
        </p:spPr>
        <p:txBody>
          <a:bodyPr lIns="0" tIns="0" rIns="0" bIns="0" rtlCol="0" anchor="t">
            <a:spAutoFit/>
          </a:bodyPr>
          <a:lstStyle/>
          <a:p>
            <a:pPr algn="l">
              <a:lnSpc>
                <a:spcPts val="7319"/>
              </a:lnSpc>
            </a:pPr>
            <a:r>
              <a:rPr lang="en-US" sz="6099" b="1">
                <a:solidFill>
                  <a:srgbClr val="162328"/>
                </a:solidFill>
                <a:latin typeface="Manrope Bold"/>
                <a:ea typeface="Manrope Bold"/>
                <a:cs typeface="Manrope Bold"/>
                <a:sym typeface="Manrope Bold"/>
              </a:rPr>
              <a:t>The role of CCSI</a:t>
            </a:r>
          </a:p>
          <a:p>
            <a:pPr marL="0" lvl="0" indent="0" algn="l">
              <a:lnSpc>
                <a:spcPts val="7319"/>
              </a:lnSpc>
            </a:pPr>
            <a:r>
              <a:rPr lang="en-US" sz="6099" b="1">
                <a:solidFill>
                  <a:srgbClr val="162328"/>
                </a:solidFill>
                <a:latin typeface="Manrope Bold"/>
                <a:ea typeface="Manrope Bold"/>
                <a:cs typeface="Manrope Bold"/>
                <a:sym typeface="Manrope Bold"/>
              </a:rPr>
              <a:t>in a circular economy (production)</a:t>
            </a:r>
          </a:p>
        </p:txBody>
      </p:sp>
      <p:sp>
        <p:nvSpPr>
          <p:cNvPr id="8" name="Freeform 8"/>
          <p:cNvSpPr/>
          <p:nvPr/>
        </p:nvSpPr>
        <p:spPr>
          <a:xfrm>
            <a:off x="8700225" y="195297"/>
            <a:ext cx="3696577" cy="2231388"/>
          </a:xfrm>
          <a:custGeom>
            <a:avLst/>
            <a:gdLst/>
            <a:ahLst/>
            <a:cxnLst/>
            <a:rect l="l" t="t" r="r" b="b"/>
            <a:pathLst>
              <a:path w="3696577" h="2231388">
                <a:moveTo>
                  <a:pt x="0" y="0"/>
                </a:moveTo>
                <a:lnTo>
                  <a:pt x="3696577" y="0"/>
                </a:lnTo>
                <a:lnTo>
                  <a:pt x="3696577" y="2231388"/>
                </a:lnTo>
                <a:lnTo>
                  <a:pt x="0" y="223138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TextBox 9"/>
          <p:cNvSpPr txBox="1"/>
          <p:nvPr/>
        </p:nvSpPr>
        <p:spPr>
          <a:xfrm>
            <a:off x="794057" y="5400936"/>
            <a:ext cx="10279009" cy="3654334"/>
          </a:xfrm>
          <a:prstGeom prst="rect">
            <a:avLst/>
          </a:prstGeom>
        </p:spPr>
        <p:txBody>
          <a:bodyPr lIns="0" tIns="0" rIns="0" bIns="0" rtlCol="0" anchor="t">
            <a:spAutoFit/>
          </a:bodyPr>
          <a:lstStyle/>
          <a:p>
            <a:pPr marL="0" lvl="0" indent="0" algn="l">
              <a:lnSpc>
                <a:spcPts val="4760"/>
              </a:lnSpc>
            </a:pPr>
            <a:r>
              <a:rPr lang="en-US" sz="3400" dirty="0">
                <a:solidFill>
                  <a:srgbClr val="162328"/>
                </a:solidFill>
                <a:latin typeface="Manrope Medium"/>
                <a:ea typeface="Manrope Medium"/>
                <a:cs typeface="Manrope Medium"/>
                <a:sym typeface="Manrope Medium"/>
              </a:rPr>
              <a:t>With expertise in design, architecture, textiles, and more, creatives can help embed circularity into a wide range of products, supporting the extension of their lifecycle and ensuring sustainability from manufacturing through to disposal</a:t>
            </a:r>
          </a:p>
        </p:txBody>
      </p:sp>
      <p:sp>
        <p:nvSpPr>
          <p:cNvPr id="10" name="TextBox 10"/>
          <p:cNvSpPr txBox="1"/>
          <p:nvPr/>
        </p:nvSpPr>
        <p:spPr>
          <a:xfrm rot="-5400000">
            <a:off x="13420292" y="5362966"/>
            <a:ext cx="9059100" cy="390568"/>
          </a:xfrm>
          <a:prstGeom prst="rect">
            <a:avLst/>
          </a:prstGeom>
        </p:spPr>
        <p:txBody>
          <a:bodyPr lIns="0" tIns="0" rIns="0" bIns="0" rtlCol="0" anchor="t">
            <a:spAutoFit/>
          </a:bodyPr>
          <a:lstStyle/>
          <a:p>
            <a:pPr marL="0" lvl="0" indent="0" algn="l">
              <a:lnSpc>
                <a:spcPts val="3000"/>
              </a:lnSpc>
            </a:pPr>
            <a:r>
              <a:rPr lang="en-US" sz="2500" b="1">
                <a:solidFill>
                  <a:srgbClr val="EEEEEE"/>
                </a:solidFill>
                <a:latin typeface="Manrope Bold"/>
                <a:ea typeface="Manrope Bold"/>
                <a:cs typeface="Manrope Bold"/>
                <a:sym typeface="Manrope Bold"/>
              </a:rPr>
              <a:t>Photo: Tallinn / DCI</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1687</Words>
  <Application>Microsoft Office PowerPoint</Application>
  <PresentationFormat>Custom</PresentationFormat>
  <Paragraphs>209</Paragraphs>
  <Slides>12</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Aileron Bold</vt:lpstr>
      <vt:lpstr>Calibri</vt:lpstr>
      <vt:lpstr>Arial</vt:lpstr>
      <vt:lpstr>Manrope Medium</vt:lpstr>
      <vt:lpstr>Manrope Bold</vt:lpstr>
      <vt:lpstr>Manrope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 CCSI and CE.pptx</dc:title>
  <dc:creator>Andra Jakoviča</dc:creator>
  <cp:lastModifiedBy>Andra Jakoviča</cp:lastModifiedBy>
  <cp:revision>2</cp:revision>
  <dcterms:created xsi:type="dcterms:W3CDTF">2006-08-16T00:00:00Z</dcterms:created>
  <dcterms:modified xsi:type="dcterms:W3CDTF">2025-09-16T11:33:47Z</dcterms:modified>
  <dc:identifier>DAGiRoxKnVw</dc:identifier>
</cp:coreProperties>
</file>