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8288000" cy="10287000"/>
  <p:notesSz cx="6858000" cy="9144000"/>
  <p:embeddedFontLst>
    <p:embeddedFont>
      <p:font typeface="Aileron Bold" panose="020B0604020202020204" charset="0"/>
      <p:regular r:id="rId25"/>
    </p:embeddedFont>
    <p:embeddedFont>
      <p:font typeface="Arimo Bold" panose="020B0604020202020204" charset="0"/>
      <p:regular r:id="rId26"/>
    </p:embeddedFont>
    <p:embeddedFont>
      <p:font typeface="Calibri (MS) Bold" panose="020B0604020202020204" charset="0"/>
      <p:regular r:id="rId27"/>
    </p:embeddedFont>
    <p:embeddedFont>
      <p:font typeface="Manrope"/>
      <p:regular r:id="rId28"/>
      <p:bold r:id="rId29"/>
    </p:embeddedFont>
    <p:embeddedFont>
      <p:font typeface="Manrope Bold" panose="020B0604020202020204" charset="0"/>
      <p:regular r:id="rId30"/>
      <p:bold r:id="rId31"/>
    </p:embeddedFont>
    <p:embeddedFont>
      <p:font typeface="Manrope Medium"/>
      <p:regular r:id="rId32"/>
    </p:embeddedFont>
    <p:embeddedFont>
      <p:font typeface="Manrope Ultra-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E2DAC-8E1E-91E8-588F-9D24F1FBF2F4}" v="3" dt="2025-09-23T13:05:41.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0" d="100"/>
          <a:sy n="30" d="100"/>
        </p:scale>
        <p:origin x="93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a Sokołowska" userId="61dd8d2351fe31bc" providerId="LiveId" clId="{72FFBD98-EE87-44A7-9BA2-89D17345A08C}"/>
    <pc:docChg chg="undo redo custSel modSld">
      <pc:chgData name="Ula Sokołowska" userId="61dd8d2351fe31bc" providerId="LiveId" clId="{72FFBD98-EE87-44A7-9BA2-89D17345A08C}" dt="2025-09-18T12:40:55.157" v="538" actId="1038"/>
      <pc:docMkLst>
        <pc:docMk/>
      </pc:docMkLst>
      <pc:sldChg chg="modSp mod">
        <pc:chgData name="Ula Sokołowska" userId="61dd8d2351fe31bc" providerId="LiveId" clId="{72FFBD98-EE87-44A7-9BA2-89D17345A08C}" dt="2025-09-18T09:58:31.020" v="33" actId="313"/>
        <pc:sldMkLst>
          <pc:docMk/>
          <pc:sldMk cId="0" sldId="256"/>
        </pc:sldMkLst>
        <pc:spChg chg="mod">
          <ac:chgData name="Ula Sokołowska" userId="61dd8d2351fe31bc" providerId="LiveId" clId="{72FFBD98-EE87-44A7-9BA2-89D17345A08C}" dt="2025-09-18T09:58:31.020" v="33" actId="313"/>
          <ac:spMkLst>
            <pc:docMk/>
            <pc:sldMk cId="0" sldId="256"/>
            <ac:spMk id="2" creationId="{00000000-0000-0000-0000-000000000000}"/>
          </ac:spMkLst>
        </pc:spChg>
        <pc:spChg chg="mod">
          <ac:chgData name="Ula Sokołowska" userId="61dd8d2351fe31bc" providerId="LiveId" clId="{72FFBD98-EE87-44A7-9BA2-89D17345A08C}" dt="2025-09-18T09:57:55.505" v="31" actId="1035"/>
          <ac:spMkLst>
            <pc:docMk/>
            <pc:sldMk cId="0" sldId="256"/>
            <ac:spMk id="6" creationId="{00000000-0000-0000-0000-000000000000}"/>
          </ac:spMkLst>
        </pc:spChg>
        <pc:spChg chg="mod">
          <ac:chgData name="Ula Sokołowska" userId="61dd8d2351fe31bc" providerId="LiveId" clId="{72FFBD98-EE87-44A7-9BA2-89D17345A08C}" dt="2025-09-18T09:58:11.389" v="32" actId="1037"/>
          <ac:spMkLst>
            <pc:docMk/>
            <pc:sldMk cId="0" sldId="256"/>
            <ac:spMk id="7" creationId="{00000000-0000-0000-0000-000000000000}"/>
          </ac:spMkLst>
        </pc:spChg>
      </pc:sldChg>
      <pc:sldChg chg="modSp mod">
        <pc:chgData name="Ula Sokołowska" userId="61dd8d2351fe31bc" providerId="LiveId" clId="{72FFBD98-EE87-44A7-9BA2-89D17345A08C}" dt="2025-09-18T12:40:55.157" v="538" actId="1038"/>
        <pc:sldMkLst>
          <pc:docMk/>
          <pc:sldMk cId="0" sldId="257"/>
        </pc:sldMkLst>
        <pc:spChg chg="mod">
          <ac:chgData name="Ula Sokołowska" userId="61dd8d2351fe31bc" providerId="LiveId" clId="{72FFBD98-EE87-44A7-9BA2-89D17345A08C}" dt="2025-09-18T09:59:08.132" v="34" actId="1076"/>
          <ac:spMkLst>
            <pc:docMk/>
            <pc:sldMk cId="0" sldId="257"/>
            <ac:spMk id="2" creationId="{00000000-0000-0000-0000-000000000000}"/>
          </ac:spMkLst>
        </pc:spChg>
        <pc:spChg chg="mod">
          <ac:chgData name="Ula Sokołowska" userId="61dd8d2351fe31bc" providerId="LiveId" clId="{72FFBD98-EE87-44A7-9BA2-89D17345A08C}" dt="2025-09-18T12:40:52.890" v="537" actId="1038"/>
          <ac:spMkLst>
            <pc:docMk/>
            <pc:sldMk cId="0" sldId="257"/>
            <ac:spMk id="3" creationId="{00000000-0000-0000-0000-000000000000}"/>
          </ac:spMkLst>
        </pc:spChg>
        <pc:spChg chg="mod">
          <ac:chgData name="Ula Sokołowska" userId="61dd8d2351fe31bc" providerId="LiveId" clId="{72FFBD98-EE87-44A7-9BA2-89D17345A08C}" dt="2025-09-18T12:40:55.157" v="538" actId="1038"/>
          <ac:spMkLst>
            <pc:docMk/>
            <pc:sldMk cId="0" sldId="257"/>
            <ac:spMk id="4" creationId="{00000000-0000-0000-0000-000000000000}"/>
          </ac:spMkLst>
        </pc:spChg>
        <pc:spChg chg="mod">
          <ac:chgData name="Ula Sokołowska" userId="61dd8d2351fe31bc" providerId="LiveId" clId="{72FFBD98-EE87-44A7-9BA2-89D17345A08C}" dt="2025-09-18T10:00:01.556" v="42" actId="1038"/>
          <ac:spMkLst>
            <pc:docMk/>
            <pc:sldMk cId="0" sldId="257"/>
            <ac:spMk id="5" creationId="{00000000-0000-0000-0000-000000000000}"/>
          </ac:spMkLst>
        </pc:spChg>
        <pc:spChg chg="mod">
          <ac:chgData name="Ula Sokołowska" userId="61dd8d2351fe31bc" providerId="LiveId" clId="{72FFBD98-EE87-44A7-9BA2-89D17345A08C}" dt="2025-09-18T09:59:12.036" v="35" actId="1076"/>
          <ac:spMkLst>
            <pc:docMk/>
            <pc:sldMk cId="0" sldId="257"/>
            <ac:spMk id="6" creationId="{00000000-0000-0000-0000-000000000000}"/>
          </ac:spMkLst>
        </pc:spChg>
      </pc:sldChg>
      <pc:sldChg chg="modSp mod">
        <pc:chgData name="Ula Sokołowska" userId="61dd8d2351fe31bc" providerId="LiveId" clId="{72FFBD98-EE87-44A7-9BA2-89D17345A08C}" dt="2025-09-18T10:01:01.333" v="60" actId="1036"/>
        <pc:sldMkLst>
          <pc:docMk/>
          <pc:sldMk cId="0" sldId="258"/>
        </pc:sldMkLst>
        <pc:spChg chg="mod">
          <ac:chgData name="Ula Sokołowska" userId="61dd8d2351fe31bc" providerId="LiveId" clId="{72FFBD98-EE87-44A7-9BA2-89D17345A08C}" dt="2025-09-18T10:01:01.333" v="60" actId="1036"/>
          <ac:spMkLst>
            <pc:docMk/>
            <pc:sldMk cId="0" sldId="258"/>
            <ac:spMk id="10" creationId="{00000000-0000-0000-0000-000000000000}"/>
          </ac:spMkLst>
        </pc:spChg>
      </pc:sldChg>
      <pc:sldChg chg="modSp mod">
        <pc:chgData name="Ula Sokołowska" userId="61dd8d2351fe31bc" providerId="LiveId" clId="{72FFBD98-EE87-44A7-9BA2-89D17345A08C}" dt="2025-09-18T10:02:04.568" v="78" actId="1076"/>
        <pc:sldMkLst>
          <pc:docMk/>
          <pc:sldMk cId="0" sldId="260"/>
        </pc:sldMkLst>
        <pc:spChg chg="mod">
          <ac:chgData name="Ula Sokołowska" userId="61dd8d2351fe31bc" providerId="LiveId" clId="{72FFBD98-EE87-44A7-9BA2-89D17345A08C}" dt="2025-09-18T10:02:04.568" v="78" actId="1076"/>
          <ac:spMkLst>
            <pc:docMk/>
            <pc:sldMk cId="0" sldId="260"/>
            <ac:spMk id="6" creationId="{00000000-0000-0000-0000-000000000000}"/>
          </ac:spMkLst>
        </pc:spChg>
        <pc:spChg chg="mod">
          <ac:chgData name="Ula Sokołowska" userId="61dd8d2351fe31bc" providerId="LiveId" clId="{72FFBD98-EE87-44A7-9BA2-89D17345A08C}" dt="2025-09-18T10:01:18.673" v="62" actId="1076"/>
          <ac:spMkLst>
            <pc:docMk/>
            <pc:sldMk cId="0" sldId="260"/>
            <ac:spMk id="7" creationId="{00000000-0000-0000-0000-000000000000}"/>
          </ac:spMkLst>
        </pc:spChg>
      </pc:sldChg>
      <pc:sldChg chg="modSp mod">
        <pc:chgData name="Ula Sokołowska" userId="61dd8d2351fe31bc" providerId="LiveId" clId="{72FFBD98-EE87-44A7-9BA2-89D17345A08C}" dt="2025-09-18T10:05:46.394" v="85" actId="2711"/>
        <pc:sldMkLst>
          <pc:docMk/>
          <pc:sldMk cId="0" sldId="264"/>
        </pc:sldMkLst>
        <pc:spChg chg="mod">
          <ac:chgData name="Ula Sokołowska" userId="61dd8d2351fe31bc" providerId="LiveId" clId="{72FFBD98-EE87-44A7-9BA2-89D17345A08C}" dt="2025-09-18T10:05:46.394" v="85" actId="2711"/>
          <ac:spMkLst>
            <pc:docMk/>
            <pc:sldMk cId="0" sldId="264"/>
            <ac:spMk id="7" creationId="{00000000-0000-0000-0000-000000000000}"/>
          </ac:spMkLst>
        </pc:spChg>
        <pc:spChg chg="mod">
          <ac:chgData name="Ula Sokołowska" userId="61dd8d2351fe31bc" providerId="LiveId" clId="{72FFBD98-EE87-44A7-9BA2-89D17345A08C}" dt="2025-09-18T10:05:26.829" v="82" actId="1076"/>
          <ac:spMkLst>
            <pc:docMk/>
            <pc:sldMk cId="0" sldId="264"/>
            <ac:spMk id="8" creationId="{00000000-0000-0000-0000-000000000000}"/>
          </ac:spMkLst>
        </pc:spChg>
      </pc:sldChg>
      <pc:sldChg chg="modSp mod">
        <pc:chgData name="Ula Sokołowska" userId="61dd8d2351fe31bc" providerId="LiveId" clId="{72FFBD98-EE87-44A7-9BA2-89D17345A08C}" dt="2025-09-18T11:12:11.717" v="474" actId="403"/>
        <pc:sldMkLst>
          <pc:docMk/>
          <pc:sldMk cId="0" sldId="266"/>
        </pc:sldMkLst>
        <pc:spChg chg="mod">
          <ac:chgData name="Ula Sokołowska" userId="61dd8d2351fe31bc" providerId="LiveId" clId="{72FFBD98-EE87-44A7-9BA2-89D17345A08C}" dt="2025-09-18T10:06:45.557" v="97" actId="1076"/>
          <ac:spMkLst>
            <pc:docMk/>
            <pc:sldMk cId="0" sldId="266"/>
            <ac:spMk id="4" creationId="{00000000-0000-0000-0000-000000000000}"/>
          </ac:spMkLst>
        </pc:spChg>
        <pc:spChg chg="mod">
          <ac:chgData name="Ula Sokołowska" userId="61dd8d2351fe31bc" providerId="LiveId" clId="{72FFBD98-EE87-44A7-9BA2-89D17345A08C}" dt="2025-09-18T11:12:11.717" v="474" actId="403"/>
          <ac:spMkLst>
            <pc:docMk/>
            <pc:sldMk cId="0" sldId="266"/>
            <ac:spMk id="9" creationId="{00000000-0000-0000-0000-000000000000}"/>
          </ac:spMkLst>
        </pc:spChg>
      </pc:sldChg>
      <pc:sldChg chg="addSp delSp modSp mod">
        <pc:chgData name="Ula Sokołowska" userId="61dd8d2351fe31bc" providerId="LiveId" clId="{72FFBD98-EE87-44A7-9BA2-89D17345A08C}" dt="2025-09-18T11:13:04.135" v="480" actId="14100"/>
        <pc:sldMkLst>
          <pc:docMk/>
          <pc:sldMk cId="0" sldId="268"/>
        </pc:sldMkLst>
        <pc:spChg chg="mod">
          <ac:chgData name="Ula Sokołowska" userId="61dd8d2351fe31bc" providerId="LiveId" clId="{72FFBD98-EE87-44A7-9BA2-89D17345A08C}" dt="2025-09-18T11:13:04.135" v="480" actId="14100"/>
          <ac:spMkLst>
            <pc:docMk/>
            <pc:sldMk cId="0" sldId="268"/>
            <ac:spMk id="9" creationId="{00000000-0000-0000-0000-000000000000}"/>
          </ac:spMkLst>
        </pc:spChg>
        <pc:spChg chg="add mod">
          <ac:chgData name="Ula Sokołowska" userId="61dd8d2351fe31bc" providerId="LiveId" clId="{72FFBD98-EE87-44A7-9BA2-89D17345A08C}" dt="2025-09-18T11:11:02.784" v="465" actId="1076"/>
          <ac:spMkLst>
            <pc:docMk/>
            <pc:sldMk cId="0" sldId="268"/>
            <ac:spMk id="11" creationId="{E6FBE97C-0FE0-6BE9-9EB7-623538F36035}"/>
          </ac:spMkLst>
        </pc:spChg>
        <pc:spChg chg="mod">
          <ac:chgData name="Ula Sokołowska" userId="61dd8d2351fe31bc" providerId="LiveId" clId="{72FFBD98-EE87-44A7-9BA2-89D17345A08C}" dt="2025-09-18T11:12:37.912" v="476"/>
          <ac:spMkLst>
            <pc:docMk/>
            <pc:sldMk cId="0" sldId="268"/>
            <ac:spMk id="13" creationId="{60A3979D-6738-E2F8-3A3C-CE882C7C1C33}"/>
          </ac:spMkLst>
        </pc:spChg>
        <pc:spChg chg="mod">
          <ac:chgData name="Ula Sokołowska" userId="61dd8d2351fe31bc" providerId="LiveId" clId="{72FFBD98-EE87-44A7-9BA2-89D17345A08C}" dt="2025-09-18T11:12:37.912" v="476"/>
          <ac:spMkLst>
            <pc:docMk/>
            <pc:sldMk cId="0" sldId="268"/>
            <ac:spMk id="14" creationId="{C8551B9E-E5E1-30F4-D563-769EA579E2BB}"/>
          </ac:spMkLst>
        </pc:spChg>
        <pc:grpChg chg="add mod ord">
          <ac:chgData name="Ula Sokołowska" userId="61dd8d2351fe31bc" providerId="LiveId" clId="{72FFBD98-EE87-44A7-9BA2-89D17345A08C}" dt="2025-09-18T11:12:44.348" v="479" actId="171"/>
          <ac:grpSpMkLst>
            <pc:docMk/>
            <pc:sldMk cId="0" sldId="268"/>
            <ac:grpSpMk id="12" creationId="{C6175910-11DB-28C5-C05F-0989087825D7}"/>
          </ac:grpSpMkLst>
        </pc:grpChg>
      </pc:sldChg>
      <pc:sldChg chg="addSp delSp modSp mod">
        <pc:chgData name="Ula Sokołowska" userId="61dd8d2351fe31bc" providerId="LiveId" clId="{72FFBD98-EE87-44A7-9BA2-89D17345A08C}" dt="2025-09-18T11:13:22.033" v="486" actId="14100"/>
        <pc:sldMkLst>
          <pc:docMk/>
          <pc:sldMk cId="0" sldId="269"/>
        </pc:sldMkLst>
        <pc:spChg chg="mod">
          <ac:chgData name="Ula Sokołowska" userId="61dd8d2351fe31bc" providerId="LiveId" clId="{72FFBD98-EE87-44A7-9BA2-89D17345A08C}" dt="2025-09-18T11:13:22.033" v="486" actId="14100"/>
          <ac:spMkLst>
            <pc:docMk/>
            <pc:sldMk cId="0" sldId="269"/>
            <ac:spMk id="9" creationId="{00000000-0000-0000-0000-000000000000}"/>
          </ac:spMkLst>
        </pc:spChg>
        <pc:spChg chg="add mod">
          <ac:chgData name="Ula Sokołowska" userId="61dd8d2351fe31bc" providerId="LiveId" clId="{72FFBD98-EE87-44A7-9BA2-89D17345A08C}" dt="2025-09-18T11:10:44.824" v="462"/>
          <ac:spMkLst>
            <pc:docMk/>
            <pc:sldMk cId="0" sldId="269"/>
            <ac:spMk id="11" creationId="{580BACD7-5CF6-D08A-59FA-27CD2B0CBF12}"/>
          </ac:spMkLst>
        </pc:spChg>
        <pc:spChg chg="mod">
          <ac:chgData name="Ula Sokołowska" userId="61dd8d2351fe31bc" providerId="LiveId" clId="{72FFBD98-EE87-44A7-9BA2-89D17345A08C}" dt="2025-09-18T11:13:14.838" v="482"/>
          <ac:spMkLst>
            <pc:docMk/>
            <pc:sldMk cId="0" sldId="269"/>
            <ac:spMk id="13" creationId="{82B0DC72-A866-4C4C-C812-AA3D840188D5}"/>
          </ac:spMkLst>
        </pc:spChg>
        <pc:spChg chg="mod">
          <ac:chgData name="Ula Sokołowska" userId="61dd8d2351fe31bc" providerId="LiveId" clId="{72FFBD98-EE87-44A7-9BA2-89D17345A08C}" dt="2025-09-18T11:13:14.838" v="482"/>
          <ac:spMkLst>
            <pc:docMk/>
            <pc:sldMk cId="0" sldId="269"/>
            <ac:spMk id="14" creationId="{DC445319-BBB5-DF09-848F-23260BC5CE7A}"/>
          </ac:spMkLst>
        </pc:spChg>
        <pc:grpChg chg="add mod ord">
          <ac:chgData name="Ula Sokołowska" userId="61dd8d2351fe31bc" providerId="LiveId" clId="{72FFBD98-EE87-44A7-9BA2-89D17345A08C}" dt="2025-09-18T11:13:18.315" v="485" actId="171"/>
          <ac:grpSpMkLst>
            <pc:docMk/>
            <pc:sldMk cId="0" sldId="269"/>
            <ac:grpSpMk id="12" creationId="{F234FD02-2F8D-353D-B104-379248627DE3}"/>
          </ac:grpSpMkLst>
        </pc:grpChg>
      </pc:sldChg>
      <pc:sldChg chg="addSp delSp modSp mod">
        <pc:chgData name="Ula Sokołowska" userId="61dd8d2351fe31bc" providerId="LiveId" clId="{72FFBD98-EE87-44A7-9BA2-89D17345A08C}" dt="2025-09-18T11:13:44.503" v="492" actId="1076"/>
        <pc:sldMkLst>
          <pc:docMk/>
          <pc:sldMk cId="0" sldId="270"/>
        </pc:sldMkLst>
        <pc:spChg chg="mod">
          <ac:chgData name="Ula Sokołowska" userId="61dd8d2351fe31bc" providerId="LiveId" clId="{72FFBD98-EE87-44A7-9BA2-89D17345A08C}" dt="2025-09-18T11:00:04.815" v="109" actId="1076"/>
          <ac:spMkLst>
            <pc:docMk/>
            <pc:sldMk cId="0" sldId="270"/>
            <ac:spMk id="7" creationId="{00000000-0000-0000-0000-000000000000}"/>
          </ac:spMkLst>
        </pc:spChg>
        <pc:spChg chg="mod modCrop">
          <ac:chgData name="Ula Sokołowska" userId="61dd8d2351fe31bc" providerId="LiveId" clId="{72FFBD98-EE87-44A7-9BA2-89D17345A08C}" dt="2025-09-18T11:06:52.239" v="394" actId="1076"/>
          <ac:spMkLst>
            <pc:docMk/>
            <pc:sldMk cId="0" sldId="270"/>
            <ac:spMk id="8" creationId="{00000000-0000-0000-0000-000000000000}"/>
          </ac:spMkLst>
        </pc:spChg>
        <pc:spChg chg="mod">
          <ac:chgData name="Ula Sokołowska" userId="61dd8d2351fe31bc" providerId="LiveId" clId="{72FFBD98-EE87-44A7-9BA2-89D17345A08C}" dt="2025-09-18T11:13:44.503" v="492" actId="1076"/>
          <ac:spMkLst>
            <pc:docMk/>
            <pc:sldMk cId="0" sldId="270"/>
            <ac:spMk id="9" creationId="{00000000-0000-0000-0000-000000000000}"/>
          </ac:spMkLst>
        </pc:spChg>
        <pc:spChg chg="mod">
          <ac:chgData name="Ula Sokołowska" userId="61dd8d2351fe31bc" providerId="LiveId" clId="{72FFBD98-EE87-44A7-9BA2-89D17345A08C}" dt="2025-09-18T11:13:35.254" v="488"/>
          <ac:spMkLst>
            <pc:docMk/>
            <pc:sldMk cId="0" sldId="270"/>
            <ac:spMk id="11" creationId="{53FB3CB1-BAAA-8E1C-359C-8BF12A5E7215}"/>
          </ac:spMkLst>
        </pc:spChg>
        <pc:spChg chg="mod">
          <ac:chgData name="Ula Sokołowska" userId="61dd8d2351fe31bc" providerId="LiveId" clId="{72FFBD98-EE87-44A7-9BA2-89D17345A08C}" dt="2025-09-18T11:13:35.254" v="488"/>
          <ac:spMkLst>
            <pc:docMk/>
            <pc:sldMk cId="0" sldId="270"/>
            <ac:spMk id="13" creationId="{26EDFC30-01BD-C62B-3810-161B7F4E86CF}"/>
          </ac:spMkLst>
        </pc:spChg>
        <pc:grpChg chg="add mod ord">
          <ac:chgData name="Ula Sokołowska" userId="61dd8d2351fe31bc" providerId="LiveId" clId="{72FFBD98-EE87-44A7-9BA2-89D17345A08C}" dt="2025-09-18T11:13:38.780" v="490" actId="171"/>
          <ac:grpSpMkLst>
            <pc:docMk/>
            <pc:sldMk cId="0" sldId="270"/>
            <ac:grpSpMk id="2" creationId="{87600B54-E592-4A77-49EB-F9166F70D850}"/>
          </ac:grpSpMkLst>
        </pc:grpChg>
        <pc:picChg chg="mod modCrop">
          <ac:chgData name="Ula Sokołowska" userId="61dd8d2351fe31bc" providerId="LiveId" clId="{72FFBD98-EE87-44A7-9BA2-89D17345A08C}" dt="2025-09-18T11:08:44.998" v="452" actId="1035"/>
          <ac:picMkLst>
            <pc:docMk/>
            <pc:sldMk cId="0" sldId="270"/>
            <ac:picMk id="12" creationId="{F6657B2A-6D6A-324A-C871-6EF94DB1A9E2}"/>
          </ac:picMkLst>
        </pc:picChg>
      </pc:sldChg>
      <pc:sldChg chg="addSp delSp modSp mod">
        <pc:chgData name="Ula Sokołowska" userId="61dd8d2351fe31bc" providerId="LiveId" clId="{72FFBD98-EE87-44A7-9BA2-89D17345A08C}" dt="2025-09-18T11:14:54.530" v="513" actId="1037"/>
        <pc:sldMkLst>
          <pc:docMk/>
          <pc:sldMk cId="0" sldId="271"/>
        </pc:sldMkLst>
        <pc:spChg chg="mod">
          <ac:chgData name="Ula Sokołowska" userId="61dd8d2351fe31bc" providerId="LiveId" clId="{72FFBD98-EE87-44A7-9BA2-89D17345A08C}" dt="2025-09-18T11:14:54.530" v="513" actId="1037"/>
          <ac:spMkLst>
            <pc:docMk/>
            <pc:sldMk cId="0" sldId="271"/>
            <ac:spMk id="4" creationId="{00000000-0000-0000-0000-000000000000}"/>
          </ac:spMkLst>
        </pc:spChg>
        <pc:spChg chg="mod">
          <ac:chgData name="Ula Sokołowska" userId="61dd8d2351fe31bc" providerId="LiveId" clId="{72FFBD98-EE87-44A7-9BA2-89D17345A08C}" dt="2025-09-18T11:14:30.847" v="504" actId="1035"/>
          <ac:spMkLst>
            <pc:docMk/>
            <pc:sldMk cId="0" sldId="271"/>
            <ac:spMk id="10" creationId="{00000000-0000-0000-0000-000000000000}"/>
          </ac:spMkLst>
        </pc:spChg>
        <pc:spChg chg="mod">
          <ac:chgData name="Ula Sokołowska" userId="61dd8d2351fe31bc" providerId="LiveId" clId="{72FFBD98-EE87-44A7-9BA2-89D17345A08C}" dt="2025-09-18T11:13:58.621" v="494"/>
          <ac:spMkLst>
            <pc:docMk/>
            <pc:sldMk cId="0" sldId="271"/>
            <ac:spMk id="14" creationId="{8CA2FC43-B4EE-085F-042D-F3695128D7DA}"/>
          </ac:spMkLst>
        </pc:spChg>
        <pc:spChg chg="mod">
          <ac:chgData name="Ula Sokołowska" userId="61dd8d2351fe31bc" providerId="LiveId" clId="{72FFBD98-EE87-44A7-9BA2-89D17345A08C}" dt="2025-09-18T11:13:58.621" v="494"/>
          <ac:spMkLst>
            <pc:docMk/>
            <pc:sldMk cId="0" sldId="271"/>
            <ac:spMk id="15" creationId="{11ECD36B-3267-0FED-6865-D3A87DB644BD}"/>
          </ac:spMkLst>
        </pc:spChg>
        <pc:grpChg chg="add mod ord">
          <ac:chgData name="Ula Sokołowska" userId="61dd8d2351fe31bc" providerId="LiveId" clId="{72FFBD98-EE87-44A7-9BA2-89D17345A08C}" dt="2025-09-18T11:14:46.443" v="509" actId="1037"/>
          <ac:grpSpMkLst>
            <pc:docMk/>
            <pc:sldMk cId="0" sldId="271"/>
            <ac:grpSpMk id="2" creationId="{7D7C798B-1D98-40F6-7986-95379F65C037}"/>
          </ac:grpSpMkLst>
        </pc:grpChg>
      </pc:sldChg>
      <pc:sldChg chg="modSp mod">
        <pc:chgData name="Ula Sokołowska" userId="61dd8d2351fe31bc" providerId="LiveId" clId="{72FFBD98-EE87-44A7-9BA2-89D17345A08C}" dt="2025-09-18T11:09:41.670" v="455" actId="33524"/>
        <pc:sldMkLst>
          <pc:docMk/>
          <pc:sldMk cId="0" sldId="272"/>
        </pc:sldMkLst>
        <pc:spChg chg="mod">
          <ac:chgData name="Ula Sokołowska" userId="61dd8d2351fe31bc" providerId="LiveId" clId="{72FFBD98-EE87-44A7-9BA2-89D17345A08C}" dt="2025-09-18T11:09:41.670" v="455" actId="33524"/>
          <ac:spMkLst>
            <pc:docMk/>
            <pc:sldMk cId="0" sldId="272"/>
            <ac:spMk id="4" creationId="{00000000-0000-0000-0000-000000000000}"/>
          </ac:spMkLst>
        </pc:spChg>
      </pc:sldChg>
    </pc:docChg>
  </pc:docChgLst>
  <pc:docChgLst>
    <pc:chgData name="Andra Jakoviča" userId="S::aj@danishculture.com::194569c5-655a-451d-ab28-24d58a3fe7f1" providerId="AD" clId="Web-{529E2DAC-8E1E-91E8-588F-9D24F1FBF2F4}"/>
    <pc:docChg chg="modSld">
      <pc:chgData name="Andra Jakoviča" userId="S::aj@danishculture.com::194569c5-655a-451d-ab28-24d58a3fe7f1" providerId="AD" clId="Web-{529E2DAC-8E1E-91E8-588F-9D24F1FBF2F4}" dt="2025-09-23T13:05:39.767" v="0" actId="20577"/>
      <pc:docMkLst>
        <pc:docMk/>
      </pc:docMkLst>
      <pc:sldChg chg="modSp">
        <pc:chgData name="Andra Jakoviča" userId="S::aj@danishculture.com::194569c5-655a-451d-ab28-24d58a3fe7f1" providerId="AD" clId="Web-{529E2DAC-8E1E-91E8-588F-9D24F1FBF2F4}" dt="2025-09-23T13:05:39.767" v="0" actId="20577"/>
        <pc:sldMkLst>
          <pc:docMk/>
          <pc:sldMk cId="0" sldId="257"/>
        </pc:sldMkLst>
        <pc:spChg chg="mod">
          <ac:chgData name="Andra Jakoviča" userId="S::aj@danishculture.com::194569c5-655a-451d-ab28-24d58a3fe7f1" providerId="AD" clId="Web-{529E2DAC-8E1E-91E8-588F-9D24F1FBF2F4}" dt="2025-09-23T13:05:39.767" v="0" actId="20577"/>
          <ac:spMkLst>
            <pc:docMk/>
            <pc:sldMk cId="0" sldId="257"/>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Specifically, the demo cities will carry out the following activities:</a:t>
            </a:r>
          </a:p>
          <a:p>
            <a:r>
              <a:rPr lang="en-US"/>
              <a:t>the set-up of a “co-creation arena” which brings together necessary circular economy and CCSI stakeholders for strategic dialogue</a:t>
            </a:r>
          </a:p>
          <a:p>
            <a:r>
              <a:rPr lang="en-US"/>
              <a:t>the creation of a CCSI-supported business incubation pilot</a:t>
            </a:r>
          </a:p>
          <a:p>
            <a:r>
              <a:rPr lang="en-US"/>
              <a:t>the creation of a CCSI-supported circular lifestyles pilot initiative</a:t>
            </a:r>
          </a:p>
          <a:p>
            <a:r>
              <a:rPr lang="en-US"/>
              <a:t>the implementation of local strategies combining CCSI and circular economy</a:t>
            </a:r>
          </a:p>
          <a:p>
            <a:endParaRPr lang="en-US"/>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The project partners can be categorized into the following types.</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The project partners can be categorized into the following types.</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Interreg Baltic Sea Region (BSR) covers nine countries, eight of them EU Member States (Denmark, Estonia, Finland, Germany, Latvia, Lithuania, Poland and Sweden) and one third country (Norway). </a:t>
            </a:r>
          </a:p>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The project partners can be categorized into the following types.</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endParaRPr lang="en-US"/>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23 associated organisations. </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Local circular transition is widely acknowledged as the key first step towards a comprehensive circular economy, as it allows a “system change” that integrates the production and consumption side at manageable scale. In particular, the “dual role” of CCSI as facilitator of circular consumption and frontrunner for circular production may be utilised.</a:t>
            </a:r>
          </a:p>
          <a:p>
            <a:endParaRPr lang="en-US"/>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a:t>
            </a:r>
          </a:p>
          <a:p>
            <a:endParaRPr lang="en-US"/>
          </a:p>
          <a:p>
            <a:r>
              <a:rPr lang="en-US"/>
              <a:t>Unfortunately there are several challenges that impede the integration of creative and cultural actors into cities’ circular economy activities.</a:t>
            </a:r>
          </a:p>
          <a:p>
            <a:endParaRPr lang="en-US"/>
          </a:p>
          <a:p>
            <a:r>
              <a:rPr lang="en-US"/>
              <a:t>Lack of Communication: There's not enough sharing of knowledge and ideas between local governments and CCSI folks, so opportunities to promote circular economy at the local level are missed.</a:t>
            </a:r>
          </a:p>
          <a:p>
            <a:endParaRPr lang="en-US"/>
          </a:p>
          <a:p>
            <a:r>
              <a:rPr lang="en-US"/>
              <a:t>Business Challenges:  CCSI businesses need more support, like know-how, networks, and money, to develop circular models. Programs to help with this are rare.</a:t>
            </a:r>
          </a:p>
          <a:p>
            <a:endParaRPr lang="en-US"/>
          </a:p>
          <a:p>
            <a:r>
              <a:rPr lang="en-US"/>
              <a:t>Limited Involvement: CCSI aren't consistently involved in promoting circular economy, even though they have proven tools to engage people and change behavior.</a:t>
            </a:r>
          </a:p>
          <a:p>
            <a:endParaRPr lang="en-US"/>
          </a:p>
          <a:p>
            <a:r>
              <a:rPr lang="en-US"/>
              <a:t>Strategic Planning: Cities in the BSR often have strategies for circular economy or boosting CCSI, but they rarely combine the two strategically.</a:t>
            </a:r>
          </a:p>
          <a:p>
            <a:endParaRPr lang="en-US"/>
          </a:p>
          <a:p>
            <a:r>
              <a:rPr lang="en-US"/>
              <a:t>Government Support: National governments aren't doing enough to support circular economy locally or involve CCSI. They lack awareness, clear rules, and financial help for these efforts</a:t>
            </a:r>
          </a:p>
          <a:p>
            <a:endParaRPr lang="en-US"/>
          </a:p>
          <a:p>
            <a:endParaRPr lang="en-US"/>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4.svg"/><Relationship Id="rId4" Type="http://schemas.openxmlformats.org/officeDocument/2006/relationships/image" Target="../media/image58.sv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interreg-baltic.eu/project/cc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sv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TextBox 2"/>
          <p:cNvSpPr txBox="1"/>
          <p:nvPr/>
        </p:nvSpPr>
        <p:spPr>
          <a:xfrm>
            <a:off x="762000" y="3645336"/>
            <a:ext cx="16764000" cy="6083204"/>
          </a:xfrm>
          <a:prstGeom prst="rect">
            <a:avLst/>
          </a:prstGeom>
        </p:spPr>
        <p:txBody>
          <a:bodyPr wrap="square" lIns="0" tIns="0" rIns="0" bIns="0" rtlCol="0" anchor="t">
            <a:spAutoFit/>
          </a:bodyPr>
          <a:lstStyle/>
          <a:p>
            <a:pPr algn="l">
              <a:lnSpc>
                <a:spcPts val="3360"/>
              </a:lnSpc>
            </a:pPr>
            <a:r>
              <a:rPr lang="en-US" sz="2600" dirty="0">
                <a:solidFill>
                  <a:srgbClr val="162328"/>
                </a:solidFill>
                <a:latin typeface="Manrope"/>
                <a:ea typeface="Manrope Medium"/>
                <a:cs typeface="Manrope Medium"/>
                <a:sym typeface="Manrope Medium"/>
              </a:rPr>
              <a:t>This template can be used for workshops, meetings with your co-creation arena and other stakeholders. It can help to explain the CCC project. While the slides include the most important message, additional info and talking points can be found in some of the slides' notes sections. </a:t>
            </a:r>
          </a:p>
          <a:p>
            <a:pPr algn="l">
              <a:lnSpc>
                <a:spcPts val="3360"/>
              </a:lnSpc>
            </a:pPr>
            <a:endParaRPr lang="en-US" sz="2600" dirty="0">
              <a:solidFill>
                <a:srgbClr val="162328"/>
              </a:solidFill>
              <a:latin typeface="Manrope"/>
              <a:ea typeface="Manrope Medium"/>
              <a:cs typeface="Manrope Medium"/>
              <a:sym typeface="Manrope Medium"/>
            </a:endParaRPr>
          </a:p>
          <a:p>
            <a:pPr algn="l">
              <a:lnSpc>
                <a:spcPts val="3360"/>
              </a:lnSpc>
            </a:pPr>
            <a:r>
              <a:rPr lang="en-US" sz="2600" dirty="0">
                <a:solidFill>
                  <a:srgbClr val="162328"/>
                </a:solidFill>
                <a:latin typeface="Manrope"/>
                <a:ea typeface="Manrope Medium"/>
                <a:cs typeface="Manrope Medium"/>
                <a:sym typeface="Manrope Medium"/>
              </a:rPr>
              <a:t>The template aims to be versatile and flexible, allowing you to choose the slides you need for your purpose. It is in English, but you are welcome to translate it in your own language. </a:t>
            </a:r>
          </a:p>
          <a:p>
            <a:pPr algn="l">
              <a:lnSpc>
                <a:spcPts val="3360"/>
              </a:lnSpc>
            </a:pPr>
            <a:endParaRPr lang="en-US" sz="2600" dirty="0">
              <a:solidFill>
                <a:srgbClr val="162328"/>
              </a:solidFill>
              <a:latin typeface="Manrope"/>
              <a:ea typeface="Manrope Medium"/>
              <a:cs typeface="Manrope Medium"/>
              <a:sym typeface="Manrope Medium"/>
            </a:endParaRPr>
          </a:p>
          <a:p>
            <a:pPr algn="l">
              <a:lnSpc>
                <a:spcPts val="3360"/>
              </a:lnSpc>
            </a:pPr>
            <a:r>
              <a:rPr lang="en-US" sz="2600" dirty="0">
                <a:solidFill>
                  <a:srgbClr val="162328"/>
                </a:solidFill>
                <a:latin typeface="Manrope"/>
                <a:ea typeface="Manrope Medium"/>
                <a:cs typeface="Manrope Medium"/>
                <a:sym typeface="Manrope Medium"/>
              </a:rPr>
              <a:t>The information in slide 12 is similar to what is included in slides 13-16. The presenter can choose which slide or set of slides to use. </a:t>
            </a:r>
          </a:p>
          <a:p>
            <a:pPr algn="l">
              <a:lnSpc>
                <a:spcPts val="3360"/>
              </a:lnSpc>
            </a:pPr>
            <a:endParaRPr lang="en-US" sz="2600" dirty="0">
              <a:solidFill>
                <a:srgbClr val="162328"/>
              </a:solidFill>
              <a:latin typeface="Manrope"/>
              <a:ea typeface="Manrope Medium"/>
              <a:cs typeface="Manrope Medium"/>
              <a:sym typeface="Manrope Medium"/>
            </a:endParaRPr>
          </a:p>
          <a:p>
            <a:pPr algn="l">
              <a:lnSpc>
                <a:spcPts val="3360"/>
              </a:lnSpc>
            </a:pPr>
            <a:r>
              <a:rPr lang="en-US" sz="2600" b="1" dirty="0">
                <a:solidFill>
                  <a:srgbClr val="162328"/>
                </a:solidFill>
                <a:latin typeface="Manrope"/>
                <a:ea typeface="Manrope Bold"/>
                <a:cs typeface="Manrope Bold"/>
                <a:sym typeface="Manrope Bold"/>
              </a:rPr>
              <a:t>!!! Please download a copy of this presentation for your purposes and do not edit the original.</a:t>
            </a:r>
          </a:p>
          <a:p>
            <a:pPr algn="l">
              <a:lnSpc>
                <a:spcPts val="3360"/>
              </a:lnSpc>
            </a:pPr>
            <a:endParaRPr lang="en-US" sz="2600" dirty="0">
              <a:solidFill>
                <a:srgbClr val="162328"/>
              </a:solidFill>
              <a:latin typeface="Manrope"/>
              <a:ea typeface="Manrope Bold"/>
              <a:cs typeface="Manrope Bold"/>
              <a:sym typeface="Manrope Bold"/>
            </a:endParaRPr>
          </a:p>
          <a:p>
            <a:pPr marL="0" lvl="0" indent="0" algn="l">
              <a:lnSpc>
                <a:spcPts val="3360"/>
              </a:lnSpc>
            </a:pPr>
            <a:r>
              <a:rPr lang="en-US" sz="2600" dirty="0">
                <a:solidFill>
                  <a:srgbClr val="162328"/>
                </a:solidFill>
                <a:latin typeface="Manrope"/>
                <a:ea typeface="Manrope Medium"/>
                <a:cs typeface="Manrope Medium"/>
                <a:sym typeface="Manrope Medium"/>
              </a:rPr>
              <a:t>The template can be edited and adjusted over time, especially if we want to add more slides. If you think something is missing, please use the MS TEAMS Comms deliverables and intl. Dialogue channel to communicate your needs.</a:t>
            </a:r>
          </a:p>
        </p:txBody>
      </p:sp>
      <p:grpSp>
        <p:nvGrpSpPr>
          <p:cNvPr id="3" name="Group 3"/>
          <p:cNvGrpSpPr/>
          <p:nvPr/>
        </p:nvGrpSpPr>
        <p:grpSpPr>
          <a:xfrm>
            <a:off x="-11211" y="0"/>
            <a:ext cx="18288000" cy="3109260"/>
            <a:chOff x="0" y="0"/>
            <a:chExt cx="4816593" cy="818900"/>
          </a:xfrm>
        </p:grpSpPr>
        <p:sp>
          <p:nvSpPr>
            <p:cNvPr id="4" name="Freeform 4"/>
            <p:cNvSpPr/>
            <p:nvPr/>
          </p:nvSpPr>
          <p:spPr>
            <a:xfrm>
              <a:off x="0" y="0"/>
              <a:ext cx="4816592" cy="818900"/>
            </a:xfrm>
            <a:custGeom>
              <a:avLst/>
              <a:gdLst/>
              <a:ahLst/>
              <a:cxnLst/>
              <a:rect l="l" t="t" r="r" b="b"/>
              <a:pathLst>
                <a:path w="4816592" h="818900">
                  <a:moveTo>
                    <a:pt x="0" y="0"/>
                  </a:moveTo>
                  <a:lnTo>
                    <a:pt x="4816592" y="0"/>
                  </a:lnTo>
                  <a:lnTo>
                    <a:pt x="4816592" y="818900"/>
                  </a:lnTo>
                  <a:lnTo>
                    <a:pt x="0" y="818900"/>
                  </a:lnTo>
                  <a:close/>
                </a:path>
              </a:pathLst>
            </a:custGeom>
            <a:solidFill>
              <a:srgbClr val="EEEEEE"/>
            </a:solidFill>
          </p:spPr>
          <p:txBody>
            <a:bodyPr/>
            <a:lstStyle/>
            <a:p>
              <a:endParaRPr lang="en-US"/>
            </a:p>
          </p:txBody>
        </p:sp>
        <p:sp>
          <p:nvSpPr>
            <p:cNvPr id="5" name="TextBox 5"/>
            <p:cNvSpPr txBox="1"/>
            <p:nvPr/>
          </p:nvSpPr>
          <p:spPr>
            <a:xfrm>
              <a:off x="0" y="-38100"/>
              <a:ext cx="4816593" cy="85700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516338" y="571500"/>
            <a:ext cx="17232898" cy="2095415"/>
          </a:xfrm>
          <a:prstGeom prst="rect">
            <a:avLst/>
          </a:prstGeom>
        </p:spPr>
        <p:txBody>
          <a:bodyPr lIns="0" tIns="0" rIns="0" bIns="0" rtlCol="0" anchor="t">
            <a:spAutoFit/>
          </a:bodyPr>
          <a:lstStyle/>
          <a:p>
            <a:pPr algn="ctr">
              <a:lnSpc>
                <a:spcPts val="8274"/>
              </a:lnSpc>
            </a:pPr>
            <a:r>
              <a:rPr lang="en-US" sz="6895" b="1" dirty="0">
                <a:solidFill>
                  <a:srgbClr val="162328"/>
                </a:solidFill>
                <a:latin typeface="Manrope Bold"/>
                <a:ea typeface="Manrope Bold"/>
                <a:cs typeface="Manrope Bold"/>
                <a:sym typeface="Manrope Bold"/>
              </a:rPr>
              <a:t>INSTRUCTIONS</a:t>
            </a:r>
          </a:p>
          <a:p>
            <a:pPr marL="0" lvl="0" indent="0" algn="ctr">
              <a:lnSpc>
                <a:spcPts val="8274"/>
              </a:lnSpc>
            </a:pPr>
            <a:r>
              <a:rPr lang="en-US" sz="6895" b="1" dirty="0">
                <a:solidFill>
                  <a:srgbClr val="162328"/>
                </a:solidFill>
                <a:latin typeface="Manrope Bold"/>
                <a:ea typeface="Manrope Bold"/>
                <a:cs typeface="Manrope Bold"/>
                <a:sym typeface="Manrope Bold"/>
              </a:rPr>
              <a:t>for this presentation</a:t>
            </a:r>
          </a:p>
        </p:txBody>
      </p:sp>
      <p:sp>
        <p:nvSpPr>
          <p:cNvPr id="7" name="Freeform 7"/>
          <p:cNvSpPr/>
          <p:nvPr/>
        </p:nvSpPr>
        <p:spPr>
          <a:xfrm>
            <a:off x="15697200" y="433619"/>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5400000">
            <a:off x="420306" y="437437"/>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412877" y="3325284"/>
            <a:ext cx="3636432" cy="363643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871568" y="5320532"/>
            <a:ext cx="2719050" cy="1099050"/>
            <a:chOff x="0" y="0"/>
            <a:chExt cx="3625400" cy="1465400"/>
          </a:xfrm>
        </p:grpSpPr>
        <p:sp>
          <p:nvSpPr>
            <p:cNvPr id="6" name="Freeform 6"/>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7" name="TextBox 7"/>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Lack of Communication</a:t>
              </a:r>
            </a:p>
          </p:txBody>
        </p:sp>
      </p:grpSp>
      <p:sp>
        <p:nvSpPr>
          <p:cNvPr id="8" name="Freeform 8"/>
          <p:cNvSpPr/>
          <p:nvPr/>
        </p:nvSpPr>
        <p:spPr>
          <a:xfrm>
            <a:off x="2232092" y="3600035"/>
            <a:ext cx="1998001" cy="1998001"/>
          </a:xfrm>
          <a:custGeom>
            <a:avLst/>
            <a:gdLst/>
            <a:ahLst/>
            <a:cxnLst/>
            <a:rect l="l" t="t" r="r" b="b"/>
            <a:pathLst>
              <a:path w="1998001" h="1998001">
                <a:moveTo>
                  <a:pt x="0" y="0"/>
                </a:moveTo>
                <a:lnTo>
                  <a:pt x="1998002" y="0"/>
                </a:lnTo>
                <a:lnTo>
                  <a:pt x="1998002" y="1998002"/>
                </a:lnTo>
                <a:lnTo>
                  <a:pt x="0" y="1998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4174335" y="1381085"/>
            <a:ext cx="9939330" cy="1143000"/>
          </a:xfrm>
          <a:prstGeom prst="rect">
            <a:avLst/>
          </a:prstGeom>
        </p:spPr>
        <p:txBody>
          <a:bodyPr lIns="0" tIns="0" rIns="0" bIns="0" rtlCol="0" anchor="t">
            <a:spAutoFit/>
          </a:bodyPr>
          <a:lstStyle/>
          <a:p>
            <a:pPr marL="0" lvl="0" indent="0" algn="ctr">
              <a:lnSpc>
                <a:spcPts val="9070"/>
              </a:lnSpc>
            </a:pPr>
            <a:r>
              <a:rPr lang="en-US" sz="7558" b="1">
                <a:solidFill>
                  <a:srgbClr val="162328"/>
                </a:solidFill>
                <a:latin typeface="Manrope Bold"/>
                <a:ea typeface="Manrope Bold"/>
                <a:cs typeface="Manrope Bold"/>
                <a:sym typeface="Manrope Bold"/>
              </a:rPr>
              <a:t>Current challenges</a:t>
            </a:r>
          </a:p>
        </p:txBody>
      </p:sp>
      <p:grpSp>
        <p:nvGrpSpPr>
          <p:cNvPr id="10" name="Group 10"/>
          <p:cNvGrpSpPr/>
          <p:nvPr/>
        </p:nvGrpSpPr>
        <p:grpSpPr>
          <a:xfrm>
            <a:off x="10230174" y="5993360"/>
            <a:ext cx="3636432" cy="36364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10688865" y="8016375"/>
            <a:ext cx="2719050" cy="1099050"/>
            <a:chOff x="0" y="0"/>
            <a:chExt cx="3625400" cy="1465400"/>
          </a:xfrm>
        </p:grpSpPr>
        <p:sp>
          <p:nvSpPr>
            <p:cNvPr id="14" name="Freeform 14"/>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15" name="TextBox 15"/>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Government Support</a:t>
              </a:r>
            </a:p>
          </p:txBody>
        </p:sp>
      </p:grpSp>
      <p:sp>
        <p:nvSpPr>
          <p:cNvPr id="16" name="Freeform 16"/>
          <p:cNvSpPr/>
          <p:nvPr/>
        </p:nvSpPr>
        <p:spPr>
          <a:xfrm>
            <a:off x="11291733" y="6419582"/>
            <a:ext cx="1513315" cy="1513315"/>
          </a:xfrm>
          <a:custGeom>
            <a:avLst/>
            <a:gdLst/>
            <a:ahLst/>
            <a:cxnLst/>
            <a:rect l="l" t="t" r="r" b="b"/>
            <a:pathLst>
              <a:path w="1513315" h="1513315">
                <a:moveTo>
                  <a:pt x="0" y="0"/>
                </a:moveTo>
                <a:lnTo>
                  <a:pt x="1513315" y="0"/>
                </a:lnTo>
                <a:lnTo>
                  <a:pt x="1513315" y="1513314"/>
                </a:lnTo>
                <a:lnTo>
                  <a:pt x="0" y="1513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 name="Group 17"/>
          <p:cNvGrpSpPr/>
          <p:nvPr/>
        </p:nvGrpSpPr>
        <p:grpSpPr>
          <a:xfrm>
            <a:off x="4440235" y="5993360"/>
            <a:ext cx="3636432" cy="363643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a:off x="4898926" y="8016375"/>
            <a:ext cx="2719050" cy="1099050"/>
            <a:chOff x="0" y="0"/>
            <a:chExt cx="3625400" cy="1465400"/>
          </a:xfrm>
        </p:grpSpPr>
        <p:sp>
          <p:nvSpPr>
            <p:cNvPr id="21" name="Freeform 21"/>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22" name="TextBox 22"/>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Strategic Planning</a:t>
              </a:r>
            </a:p>
          </p:txBody>
        </p:sp>
      </p:grpSp>
      <p:sp>
        <p:nvSpPr>
          <p:cNvPr id="23" name="Freeform 23"/>
          <p:cNvSpPr/>
          <p:nvPr/>
        </p:nvSpPr>
        <p:spPr>
          <a:xfrm>
            <a:off x="5460491" y="6378279"/>
            <a:ext cx="1595921" cy="1595921"/>
          </a:xfrm>
          <a:custGeom>
            <a:avLst/>
            <a:gdLst/>
            <a:ahLst/>
            <a:cxnLst/>
            <a:rect l="l" t="t" r="r" b="b"/>
            <a:pathLst>
              <a:path w="1595921" h="1595921">
                <a:moveTo>
                  <a:pt x="0" y="0"/>
                </a:moveTo>
                <a:lnTo>
                  <a:pt x="1595921" y="0"/>
                </a:lnTo>
                <a:lnTo>
                  <a:pt x="1595921" y="1595920"/>
                </a:lnTo>
                <a:lnTo>
                  <a:pt x="0" y="1595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4" name="Group 24"/>
          <p:cNvGrpSpPr/>
          <p:nvPr/>
        </p:nvGrpSpPr>
        <p:grpSpPr>
          <a:xfrm>
            <a:off x="13109848" y="3200359"/>
            <a:ext cx="3636432" cy="363643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27" name="Group 27"/>
          <p:cNvGrpSpPr/>
          <p:nvPr/>
        </p:nvGrpSpPr>
        <p:grpSpPr>
          <a:xfrm>
            <a:off x="13568539" y="5320532"/>
            <a:ext cx="2719050" cy="1099050"/>
            <a:chOff x="0" y="0"/>
            <a:chExt cx="3625400" cy="1465400"/>
          </a:xfrm>
        </p:grpSpPr>
        <p:sp>
          <p:nvSpPr>
            <p:cNvPr id="28" name="Freeform 28"/>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29" name="TextBox 29"/>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Limited Involvement</a:t>
              </a:r>
            </a:p>
          </p:txBody>
        </p:sp>
      </p:grpSp>
      <p:sp>
        <p:nvSpPr>
          <p:cNvPr id="30" name="Freeform 30"/>
          <p:cNvSpPr/>
          <p:nvPr/>
        </p:nvSpPr>
        <p:spPr>
          <a:xfrm>
            <a:off x="14083264" y="3754236"/>
            <a:ext cx="1689599" cy="1689599"/>
          </a:xfrm>
          <a:custGeom>
            <a:avLst/>
            <a:gdLst/>
            <a:ahLst/>
            <a:cxnLst/>
            <a:rect l="l" t="t" r="r" b="b"/>
            <a:pathLst>
              <a:path w="1689599" h="1689599">
                <a:moveTo>
                  <a:pt x="0" y="0"/>
                </a:moveTo>
                <a:lnTo>
                  <a:pt x="1689599" y="0"/>
                </a:lnTo>
                <a:lnTo>
                  <a:pt x="1689599" y="1689599"/>
                </a:lnTo>
                <a:lnTo>
                  <a:pt x="0" y="1689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1" name="Group 31"/>
          <p:cNvGrpSpPr/>
          <p:nvPr/>
        </p:nvGrpSpPr>
        <p:grpSpPr>
          <a:xfrm>
            <a:off x="7325784" y="3200359"/>
            <a:ext cx="3636432" cy="363643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34" name="Group 34"/>
          <p:cNvGrpSpPr/>
          <p:nvPr/>
        </p:nvGrpSpPr>
        <p:grpSpPr>
          <a:xfrm>
            <a:off x="7784475" y="5320532"/>
            <a:ext cx="2719050" cy="1099050"/>
            <a:chOff x="0" y="0"/>
            <a:chExt cx="3625400" cy="1465400"/>
          </a:xfrm>
        </p:grpSpPr>
        <p:sp>
          <p:nvSpPr>
            <p:cNvPr id="35" name="Freeform 35"/>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36" name="TextBox 36"/>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Business Challenges</a:t>
              </a:r>
            </a:p>
          </p:txBody>
        </p:sp>
      </p:grpSp>
      <p:sp>
        <p:nvSpPr>
          <p:cNvPr id="37" name="Freeform 37"/>
          <p:cNvSpPr/>
          <p:nvPr/>
        </p:nvSpPr>
        <p:spPr>
          <a:xfrm>
            <a:off x="8288605" y="3609743"/>
            <a:ext cx="1710789" cy="1710789"/>
          </a:xfrm>
          <a:custGeom>
            <a:avLst/>
            <a:gdLst/>
            <a:ahLst/>
            <a:cxnLst/>
            <a:rect l="l" t="t" r="r" b="b"/>
            <a:pathLst>
              <a:path w="1710789" h="1710789">
                <a:moveTo>
                  <a:pt x="0" y="0"/>
                </a:moveTo>
                <a:lnTo>
                  <a:pt x="1710790" y="0"/>
                </a:lnTo>
                <a:lnTo>
                  <a:pt x="1710790" y="1710789"/>
                </a:lnTo>
                <a:lnTo>
                  <a:pt x="0" y="17107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8" name="Freeform 38"/>
          <p:cNvSpPr/>
          <p:nvPr/>
        </p:nvSpPr>
        <p:spPr>
          <a:xfrm>
            <a:off x="13895181" y="270510"/>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 name="Freeform 39"/>
          <p:cNvSpPr/>
          <p:nvPr/>
        </p:nvSpPr>
        <p:spPr>
          <a:xfrm rot="-5400000">
            <a:off x="279827" y="278019"/>
            <a:ext cx="4129818" cy="4114800"/>
          </a:xfrm>
          <a:custGeom>
            <a:avLst/>
            <a:gdLst/>
            <a:ahLst/>
            <a:cxnLst/>
            <a:rect l="l" t="t" r="r" b="b"/>
            <a:pathLst>
              <a:path w="4129818" h="4114800">
                <a:moveTo>
                  <a:pt x="0" y="0"/>
                </a:moveTo>
                <a:lnTo>
                  <a:pt x="4129817" y="0"/>
                </a:lnTo>
                <a:lnTo>
                  <a:pt x="412981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dome&#10;&#10;AI-generated content may be incorrect.">
            <a:extLst>
              <a:ext uri="{FF2B5EF4-FFF2-40B4-BE49-F238E27FC236}">
                <a16:creationId xmlns:a16="http://schemas.microsoft.com/office/drawing/2014/main" id="{1843E110-74D9-BDFB-EE2E-EF25032156BB}"/>
              </a:ext>
            </a:extLst>
          </p:cNvPr>
          <p:cNvPicPr>
            <a:picLocks noChangeAspect="1"/>
          </p:cNvPicPr>
          <p:nvPr/>
        </p:nvPicPr>
        <p:blipFill>
          <a:blip r:embed="rId3">
            <a:extLst>
              <a:ext uri="{28A0092B-C50C-407E-A947-70E740481C1C}">
                <a14:useLocalDpi xmlns:a14="http://schemas.microsoft.com/office/drawing/2010/main" val="0"/>
              </a:ext>
            </a:extLst>
          </a:blip>
          <a:srcRect l="-25967" t="377" r="25967" b="-377"/>
          <a:stretch/>
        </p:blipFill>
        <p:spPr>
          <a:xfrm>
            <a:off x="2819400" y="0"/>
            <a:ext cx="15538482" cy="10358988"/>
          </a:xfrm>
          <a:prstGeom prst="rect">
            <a:avLst/>
          </a:prstGeom>
        </p:spPr>
      </p:pic>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930744" y="819827"/>
            <a:ext cx="6339842" cy="2571750"/>
          </a:xfrm>
          <a:prstGeom prst="rect">
            <a:avLst/>
          </a:prstGeom>
        </p:spPr>
        <p:txBody>
          <a:bodyPr lIns="0" tIns="0" rIns="0" bIns="0" rtlCol="0" anchor="t">
            <a:spAutoFit/>
          </a:bodyPr>
          <a:lstStyle/>
          <a:p>
            <a:pPr marL="0" lvl="0" indent="0" algn="l">
              <a:lnSpc>
                <a:spcPts val="10199"/>
              </a:lnSpc>
            </a:pPr>
            <a:r>
              <a:rPr lang="en-US" sz="8499" b="1" dirty="0">
                <a:solidFill>
                  <a:srgbClr val="162328"/>
                </a:solidFill>
                <a:latin typeface="Manrope Bold"/>
                <a:ea typeface="Manrope Bold"/>
                <a:cs typeface="Manrope Bold"/>
                <a:sym typeface="Manrope Bold"/>
              </a:rPr>
              <a:t>CCC activities</a:t>
            </a:r>
          </a:p>
        </p:txBody>
      </p:sp>
      <p:sp>
        <p:nvSpPr>
          <p:cNvPr id="5" name="Freeform 5"/>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 y="4963072"/>
            <a:ext cx="9976791" cy="4504101"/>
            <a:chOff x="0" y="0"/>
            <a:chExt cx="2803278" cy="1186265"/>
          </a:xfrm>
        </p:grpSpPr>
        <p:sp>
          <p:nvSpPr>
            <p:cNvPr id="7" name="Freeform 7"/>
            <p:cNvSpPr/>
            <p:nvPr/>
          </p:nvSpPr>
          <p:spPr>
            <a:xfrm>
              <a:off x="0" y="0"/>
              <a:ext cx="2803278" cy="1186265"/>
            </a:xfrm>
            <a:custGeom>
              <a:avLst/>
              <a:gdLst/>
              <a:ahLst/>
              <a:cxnLst/>
              <a:rect l="l" t="t" r="r" b="b"/>
              <a:pathLst>
                <a:path w="2803278" h="1186265">
                  <a:moveTo>
                    <a:pt x="37096" y="0"/>
                  </a:moveTo>
                  <a:lnTo>
                    <a:pt x="2766182" y="0"/>
                  </a:lnTo>
                  <a:cubicBezTo>
                    <a:pt x="2776020" y="0"/>
                    <a:pt x="2785456" y="3908"/>
                    <a:pt x="2792412" y="10865"/>
                  </a:cubicBezTo>
                  <a:cubicBezTo>
                    <a:pt x="2799369" y="17822"/>
                    <a:pt x="2803278" y="27257"/>
                    <a:pt x="2803278" y="37096"/>
                  </a:cubicBezTo>
                  <a:lnTo>
                    <a:pt x="2803278" y="1149169"/>
                  </a:lnTo>
                  <a:cubicBezTo>
                    <a:pt x="2803278" y="1169657"/>
                    <a:pt x="2786669" y="1186265"/>
                    <a:pt x="2766182" y="1186265"/>
                  </a:cubicBezTo>
                  <a:lnTo>
                    <a:pt x="37096" y="1186265"/>
                  </a:lnTo>
                  <a:cubicBezTo>
                    <a:pt x="27257" y="1186265"/>
                    <a:pt x="17822" y="1182357"/>
                    <a:pt x="10865" y="1175400"/>
                  </a:cubicBezTo>
                  <a:cubicBezTo>
                    <a:pt x="3908" y="1168443"/>
                    <a:pt x="0" y="1159008"/>
                    <a:pt x="0" y="1149169"/>
                  </a:cubicBezTo>
                  <a:lnTo>
                    <a:pt x="0" y="37096"/>
                  </a:lnTo>
                  <a:cubicBezTo>
                    <a:pt x="0" y="27257"/>
                    <a:pt x="3908" y="17822"/>
                    <a:pt x="10865" y="10865"/>
                  </a:cubicBezTo>
                  <a:cubicBezTo>
                    <a:pt x="17822" y="3908"/>
                    <a:pt x="27257" y="0"/>
                    <a:pt x="37096" y="0"/>
                  </a:cubicBezTo>
                  <a:close/>
                </a:path>
              </a:pathLst>
            </a:custGeom>
            <a:solidFill>
              <a:srgbClr val="FFFFFF">
                <a:alpha val="49804"/>
              </a:srgbClr>
            </a:solidFill>
          </p:spPr>
          <p:txBody>
            <a:bodyPr/>
            <a:lstStyle/>
            <a:p>
              <a:endParaRPr lang="en-US"/>
            </a:p>
          </p:txBody>
        </p:sp>
        <p:sp>
          <p:nvSpPr>
            <p:cNvPr id="8" name="TextBox 8"/>
            <p:cNvSpPr txBox="1"/>
            <p:nvPr/>
          </p:nvSpPr>
          <p:spPr>
            <a:xfrm>
              <a:off x="0" y="-57150"/>
              <a:ext cx="2803278" cy="1243415"/>
            </a:xfrm>
            <a:prstGeom prst="rect">
              <a:avLst/>
            </a:prstGeom>
          </p:spPr>
          <p:txBody>
            <a:bodyPr lIns="50800" tIns="50800" rIns="50800" bIns="50800" rtlCol="0" anchor="ctr"/>
            <a:lstStyle/>
            <a:p>
              <a:pPr algn="ctr">
                <a:lnSpc>
                  <a:spcPts val="3207"/>
                </a:lnSpc>
              </a:pPr>
              <a:endParaRPr/>
            </a:p>
          </p:txBody>
        </p:sp>
      </p:grpSp>
      <p:sp>
        <p:nvSpPr>
          <p:cNvPr id="9" name="TextBox 9"/>
          <p:cNvSpPr txBox="1"/>
          <p:nvPr/>
        </p:nvSpPr>
        <p:spPr>
          <a:xfrm>
            <a:off x="930744" y="5438094"/>
            <a:ext cx="8115300" cy="3616375"/>
          </a:xfrm>
          <a:prstGeom prst="rect">
            <a:avLst/>
          </a:prstGeom>
        </p:spPr>
        <p:txBody>
          <a:bodyPr lIns="0" tIns="0" rIns="0" bIns="0" rtlCol="0" anchor="t">
            <a:spAutoFit/>
          </a:bodyPr>
          <a:lstStyle/>
          <a:p>
            <a:pPr algn="l">
              <a:lnSpc>
                <a:spcPts val="4739"/>
              </a:lnSpc>
            </a:pPr>
            <a:r>
              <a:rPr lang="en-US" sz="4000" dirty="0">
                <a:solidFill>
                  <a:srgbClr val="162328"/>
                </a:solidFill>
                <a:latin typeface="Manrope"/>
                <a:ea typeface="Manrope Medium"/>
                <a:cs typeface="Manrope Medium"/>
                <a:sym typeface="Manrope Medium"/>
              </a:rPr>
              <a:t>Through a joint learning and sharing approach, the CCC cities develop, test, and promote methods and techniques to involve cultural and creative sectors and industries in the transition from</a:t>
            </a:r>
            <a:r>
              <a:rPr lang="pl-PL" sz="4000" dirty="0">
                <a:solidFill>
                  <a:srgbClr val="162328"/>
                </a:solidFill>
                <a:latin typeface="Manrope"/>
                <a:ea typeface="Manrope Medium"/>
                <a:cs typeface="Manrope Medium"/>
                <a:sym typeface="Manrope Medium"/>
              </a:rPr>
              <a:t> </a:t>
            </a:r>
            <a:r>
              <a:rPr lang="en-US" sz="4000" dirty="0">
                <a:solidFill>
                  <a:srgbClr val="162328"/>
                </a:solidFill>
                <a:latin typeface="Manrope"/>
                <a:ea typeface="Manrope Medium"/>
                <a:cs typeface="Manrope Medium"/>
                <a:sym typeface="Manrope Medium"/>
              </a:rPr>
              <a:t>a linear to a circular economy. </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dirty="0">
                <a:solidFill>
                  <a:srgbClr val="EEEEEE"/>
                </a:solidFill>
                <a:latin typeface="Manrope Bold"/>
                <a:ea typeface="Manrope Bold"/>
                <a:cs typeface="Manrope Bold"/>
                <a:sym typeface="Manrope Bold"/>
              </a:rPr>
              <a:t>Photo: Aarhus Municipality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7484999" y="0"/>
            <a:ext cx="10803001" cy="10287000"/>
            <a:chOff x="0" y="0"/>
            <a:chExt cx="2845235" cy="2709333"/>
          </a:xfrm>
        </p:grpSpPr>
        <p:sp>
          <p:nvSpPr>
            <p:cNvPr id="3" name="Freeform 3"/>
            <p:cNvSpPr/>
            <p:nvPr/>
          </p:nvSpPr>
          <p:spPr>
            <a:xfrm>
              <a:off x="0" y="0"/>
              <a:ext cx="2845235" cy="2709333"/>
            </a:xfrm>
            <a:custGeom>
              <a:avLst/>
              <a:gdLst/>
              <a:ahLst/>
              <a:cxnLst/>
              <a:rect l="l" t="t" r="r" b="b"/>
              <a:pathLst>
                <a:path w="2845235" h="2709333">
                  <a:moveTo>
                    <a:pt x="0" y="0"/>
                  </a:moveTo>
                  <a:lnTo>
                    <a:pt x="2845235" y="0"/>
                  </a:lnTo>
                  <a:lnTo>
                    <a:pt x="2845235" y="2709333"/>
                  </a:lnTo>
                  <a:lnTo>
                    <a:pt x="0" y="2709333"/>
                  </a:lnTo>
                  <a:close/>
                </a:path>
              </a:pathLst>
            </a:custGeom>
            <a:solidFill>
              <a:srgbClr val="EEEEEE"/>
            </a:solidFill>
          </p:spPr>
          <p:txBody>
            <a:bodyPr/>
            <a:lstStyle/>
            <a:p>
              <a:endParaRPr lang="en-US"/>
            </a:p>
          </p:txBody>
        </p:sp>
        <p:sp>
          <p:nvSpPr>
            <p:cNvPr id="4" name="TextBox 4"/>
            <p:cNvSpPr txBox="1"/>
            <p:nvPr/>
          </p:nvSpPr>
          <p:spPr>
            <a:xfrm>
              <a:off x="0" y="-38100"/>
              <a:ext cx="2845235" cy="2747433"/>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48923" y="2686959"/>
            <a:ext cx="9110377" cy="957399"/>
            <a:chOff x="0" y="0"/>
            <a:chExt cx="12147169" cy="1276533"/>
          </a:xfrm>
        </p:grpSpPr>
        <p:sp>
          <p:nvSpPr>
            <p:cNvPr id="6" name="AutoShape 6"/>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7" name="Group 7"/>
            <p:cNvGrpSpPr/>
            <p:nvPr/>
          </p:nvGrpSpPr>
          <p:grpSpPr>
            <a:xfrm>
              <a:off x="0" y="0"/>
              <a:ext cx="1276533" cy="127653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10" name="TextBox 10"/>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2</a:t>
              </a:r>
            </a:p>
          </p:txBody>
        </p:sp>
      </p:grpSp>
      <p:grpSp>
        <p:nvGrpSpPr>
          <p:cNvPr id="11" name="Group 11"/>
          <p:cNvGrpSpPr/>
          <p:nvPr/>
        </p:nvGrpSpPr>
        <p:grpSpPr>
          <a:xfrm>
            <a:off x="8148923" y="4949898"/>
            <a:ext cx="9110377" cy="957399"/>
            <a:chOff x="0" y="0"/>
            <a:chExt cx="12147169" cy="1276533"/>
          </a:xfrm>
        </p:grpSpPr>
        <p:sp>
          <p:nvSpPr>
            <p:cNvPr id="12" name="AutoShape 12"/>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13" name="Group 13"/>
            <p:cNvGrpSpPr/>
            <p:nvPr/>
          </p:nvGrpSpPr>
          <p:grpSpPr>
            <a:xfrm>
              <a:off x="0" y="0"/>
              <a:ext cx="1276533" cy="127653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16" name="TextBox 16"/>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3</a:t>
              </a:r>
            </a:p>
          </p:txBody>
        </p:sp>
      </p:grpSp>
      <p:grpSp>
        <p:nvGrpSpPr>
          <p:cNvPr id="17" name="Group 17"/>
          <p:cNvGrpSpPr/>
          <p:nvPr/>
        </p:nvGrpSpPr>
        <p:grpSpPr>
          <a:xfrm>
            <a:off x="8148923" y="7265020"/>
            <a:ext cx="9110377" cy="957399"/>
            <a:chOff x="0" y="0"/>
            <a:chExt cx="12147169" cy="1276533"/>
          </a:xfrm>
        </p:grpSpPr>
        <p:sp>
          <p:nvSpPr>
            <p:cNvPr id="18" name="AutoShape 18"/>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19" name="Group 19"/>
            <p:cNvGrpSpPr/>
            <p:nvPr/>
          </p:nvGrpSpPr>
          <p:grpSpPr>
            <a:xfrm>
              <a:off x="0" y="0"/>
              <a:ext cx="1276533" cy="127653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22" name="TextBox 22"/>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4</a:t>
              </a:r>
            </a:p>
          </p:txBody>
        </p:sp>
      </p:grpSp>
      <p:sp>
        <p:nvSpPr>
          <p:cNvPr id="23" name="TextBox 23"/>
          <p:cNvSpPr txBox="1"/>
          <p:nvPr/>
        </p:nvSpPr>
        <p:spPr>
          <a:xfrm>
            <a:off x="12692755" y="3644359"/>
            <a:ext cx="4566545" cy="121903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Drawing on the expertise and skills of creative actors, business support organisations in each city help businesses become more circular.</a:t>
            </a:r>
          </a:p>
        </p:txBody>
      </p:sp>
      <p:sp>
        <p:nvSpPr>
          <p:cNvPr id="24" name="TextBox 24"/>
          <p:cNvSpPr txBox="1"/>
          <p:nvPr/>
        </p:nvSpPr>
        <p:spPr>
          <a:xfrm>
            <a:off x="12692755" y="5909965"/>
            <a:ext cx="4566545" cy="121903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With the help of creatives, each city implements initiatives which showcase how citizens can lead a more circular lifestyle. </a:t>
            </a:r>
          </a:p>
        </p:txBody>
      </p:sp>
      <p:sp>
        <p:nvSpPr>
          <p:cNvPr id="25" name="TextBox 25"/>
          <p:cNvSpPr txBox="1"/>
          <p:nvPr/>
        </p:nvSpPr>
        <p:spPr>
          <a:xfrm>
            <a:off x="12692755" y="8225086"/>
            <a:ext cx="4566545" cy="121903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Each city develops a strategy,</a:t>
            </a:r>
          </a:p>
          <a:p>
            <a:pPr algn="l">
              <a:lnSpc>
                <a:spcPts val="2408"/>
              </a:lnSpc>
            </a:pPr>
            <a:r>
              <a:rPr lang="en-US" sz="2007" b="1">
                <a:solidFill>
                  <a:srgbClr val="162328"/>
                </a:solidFill>
                <a:latin typeface="Manrope Medium"/>
                <a:ea typeface="Manrope Medium"/>
                <a:cs typeface="Manrope Medium"/>
                <a:sym typeface="Manrope Medium"/>
              </a:rPr>
              <a:t>which assigns dedicated roles and responsibilities for creatives in the journey towards a circular economy.</a:t>
            </a:r>
          </a:p>
        </p:txBody>
      </p:sp>
      <p:sp>
        <p:nvSpPr>
          <p:cNvPr id="26" name="TextBox 26"/>
          <p:cNvSpPr txBox="1"/>
          <p:nvPr/>
        </p:nvSpPr>
        <p:spPr>
          <a:xfrm>
            <a:off x="9578119" y="3644359"/>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Business Incubation</a:t>
            </a:r>
          </a:p>
        </p:txBody>
      </p:sp>
      <p:sp>
        <p:nvSpPr>
          <p:cNvPr id="27" name="TextBox 27"/>
          <p:cNvSpPr txBox="1"/>
          <p:nvPr/>
        </p:nvSpPr>
        <p:spPr>
          <a:xfrm>
            <a:off x="9578119" y="5909965"/>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Citizens’ Engagement</a:t>
            </a:r>
          </a:p>
        </p:txBody>
      </p:sp>
      <p:sp>
        <p:nvSpPr>
          <p:cNvPr id="28" name="TextBox 28"/>
          <p:cNvSpPr txBox="1"/>
          <p:nvPr/>
        </p:nvSpPr>
        <p:spPr>
          <a:xfrm>
            <a:off x="9578119" y="8225086"/>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Strategy Development</a:t>
            </a:r>
          </a:p>
        </p:txBody>
      </p:sp>
      <p:grpSp>
        <p:nvGrpSpPr>
          <p:cNvPr id="29" name="Group 29"/>
          <p:cNvGrpSpPr/>
          <p:nvPr/>
        </p:nvGrpSpPr>
        <p:grpSpPr>
          <a:xfrm>
            <a:off x="8148923" y="423784"/>
            <a:ext cx="9110377" cy="957399"/>
            <a:chOff x="0" y="0"/>
            <a:chExt cx="12147169" cy="1276533"/>
          </a:xfrm>
        </p:grpSpPr>
        <p:sp>
          <p:nvSpPr>
            <p:cNvPr id="30" name="AutoShape 30"/>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31" name="Group 31"/>
            <p:cNvGrpSpPr/>
            <p:nvPr/>
          </p:nvGrpSpPr>
          <p:grpSpPr>
            <a:xfrm>
              <a:off x="0" y="0"/>
              <a:ext cx="1276533" cy="127653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33" name="TextBox 33"/>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34" name="TextBox 34"/>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1</a:t>
              </a:r>
            </a:p>
          </p:txBody>
        </p:sp>
      </p:grpSp>
      <p:sp>
        <p:nvSpPr>
          <p:cNvPr id="35" name="TextBox 35"/>
          <p:cNvSpPr txBox="1"/>
          <p:nvPr/>
        </p:nvSpPr>
        <p:spPr>
          <a:xfrm>
            <a:off x="12692755" y="1381183"/>
            <a:ext cx="4566545" cy="121920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A platform for various stakeholders to come together and discuss how to make cities more circular by involving the creative sector. </a:t>
            </a:r>
          </a:p>
        </p:txBody>
      </p:sp>
      <p:sp>
        <p:nvSpPr>
          <p:cNvPr id="36" name="TextBox 36"/>
          <p:cNvSpPr txBox="1"/>
          <p:nvPr/>
        </p:nvSpPr>
        <p:spPr>
          <a:xfrm>
            <a:off x="9578119" y="1381183"/>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Co-Creation Arena</a:t>
            </a:r>
          </a:p>
        </p:txBody>
      </p:sp>
      <p:sp>
        <p:nvSpPr>
          <p:cNvPr id="37" name="TextBox 37"/>
          <p:cNvSpPr txBox="1"/>
          <p:nvPr/>
        </p:nvSpPr>
        <p:spPr>
          <a:xfrm>
            <a:off x="448194" y="7128995"/>
            <a:ext cx="6339842"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CCC activities</a:t>
            </a:r>
          </a:p>
        </p:txBody>
      </p:sp>
      <p:sp>
        <p:nvSpPr>
          <p:cNvPr id="38" name="Freeform 38"/>
          <p:cNvSpPr/>
          <p:nvPr/>
        </p:nvSpPr>
        <p:spPr>
          <a:xfrm rot="-5400000">
            <a:off x="440034" y="373266"/>
            <a:ext cx="4487789" cy="4471470"/>
          </a:xfrm>
          <a:custGeom>
            <a:avLst/>
            <a:gdLst/>
            <a:ahLst/>
            <a:cxnLst/>
            <a:rect l="l" t="t" r="r" b="b"/>
            <a:pathLst>
              <a:path w="4487789" h="4471470">
                <a:moveTo>
                  <a:pt x="0" y="0"/>
                </a:moveTo>
                <a:lnTo>
                  <a:pt x="4487789" y="0"/>
                </a:lnTo>
                <a:lnTo>
                  <a:pt x="4487789" y="4471470"/>
                </a:lnTo>
                <a:lnTo>
                  <a:pt x="0" y="4471470"/>
                </a:lnTo>
                <a:lnTo>
                  <a:pt x="0" y="0"/>
                </a:lnTo>
                <a:close/>
              </a:path>
            </a:pathLst>
          </a:custGeom>
          <a:blipFill>
            <a:blip r:embed="rId3">
              <a:alphaModFix amt="43999"/>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635758" y="0"/>
            <a:ext cx="12652241" cy="10287000"/>
          </a:xfrm>
          <a:custGeom>
            <a:avLst/>
            <a:gdLst/>
            <a:ahLst/>
            <a:cxnLst/>
            <a:rect l="l" t="t" r="r" b="b"/>
            <a:pathLst>
              <a:path w="16217729" h="11037685">
                <a:moveTo>
                  <a:pt x="16217729" y="0"/>
                </a:moveTo>
                <a:lnTo>
                  <a:pt x="0" y="0"/>
                </a:lnTo>
                <a:lnTo>
                  <a:pt x="0" y="11037685"/>
                </a:lnTo>
                <a:lnTo>
                  <a:pt x="16217729" y="11037685"/>
                </a:lnTo>
                <a:lnTo>
                  <a:pt x="16217729" y="0"/>
                </a:lnTo>
                <a:close/>
              </a:path>
            </a:pathLst>
          </a:custGeom>
          <a:blipFill>
            <a:blip r:embed="rId3"/>
            <a:stretch>
              <a:fillRect l="-28181" t="-7298" b="1"/>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793055"/>
            <a:ext cx="8330893"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Co-Creation Arena</a:t>
            </a:r>
          </a:p>
        </p:txBody>
      </p:sp>
      <p:grpSp>
        <p:nvGrpSpPr>
          <p:cNvPr id="12" name="Group 6">
            <a:extLst>
              <a:ext uri="{FF2B5EF4-FFF2-40B4-BE49-F238E27FC236}">
                <a16:creationId xmlns:a16="http://schemas.microsoft.com/office/drawing/2014/main" id="{C6175910-11DB-28C5-C05F-0989087825D7}"/>
              </a:ext>
            </a:extLst>
          </p:cNvPr>
          <p:cNvGrpSpPr/>
          <p:nvPr/>
        </p:nvGrpSpPr>
        <p:grpSpPr>
          <a:xfrm>
            <a:off x="-1" y="4963072"/>
            <a:ext cx="9976791" cy="4504101"/>
            <a:chOff x="0" y="0"/>
            <a:chExt cx="2803278" cy="1186265"/>
          </a:xfrm>
        </p:grpSpPr>
        <p:sp>
          <p:nvSpPr>
            <p:cNvPr id="13" name="Freeform 7">
              <a:extLst>
                <a:ext uri="{FF2B5EF4-FFF2-40B4-BE49-F238E27FC236}">
                  <a16:creationId xmlns:a16="http://schemas.microsoft.com/office/drawing/2014/main" id="{60A3979D-6738-E2F8-3A3C-CE882C7C1C33}"/>
                </a:ext>
              </a:extLst>
            </p:cNvPr>
            <p:cNvSpPr/>
            <p:nvPr/>
          </p:nvSpPr>
          <p:spPr>
            <a:xfrm>
              <a:off x="0" y="0"/>
              <a:ext cx="2803278" cy="1186265"/>
            </a:xfrm>
            <a:custGeom>
              <a:avLst/>
              <a:gdLst/>
              <a:ahLst/>
              <a:cxnLst/>
              <a:rect l="l" t="t" r="r" b="b"/>
              <a:pathLst>
                <a:path w="2803278" h="1186265">
                  <a:moveTo>
                    <a:pt x="37096" y="0"/>
                  </a:moveTo>
                  <a:lnTo>
                    <a:pt x="2766182" y="0"/>
                  </a:lnTo>
                  <a:cubicBezTo>
                    <a:pt x="2776020" y="0"/>
                    <a:pt x="2785456" y="3908"/>
                    <a:pt x="2792412" y="10865"/>
                  </a:cubicBezTo>
                  <a:cubicBezTo>
                    <a:pt x="2799369" y="17822"/>
                    <a:pt x="2803278" y="27257"/>
                    <a:pt x="2803278" y="37096"/>
                  </a:cubicBezTo>
                  <a:lnTo>
                    <a:pt x="2803278" y="1149169"/>
                  </a:lnTo>
                  <a:cubicBezTo>
                    <a:pt x="2803278" y="1169657"/>
                    <a:pt x="2786669" y="1186265"/>
                    <a:pt x="2766182" y="1186265"/>
                  </a:cubicBezTo>
                  <a:lnTo>
                    <a:pt x="37096" y="1186265"/>
                  </a:lnTo>
                  <a:cubicBezTo>
                    <a:pt x="27257" y="1186265"/>
                    <a:pt x="17822" y="1182357"/>
                    <a:pt x="10865" y="1175400"/>
                  </a:cubicBezTo>
                  <a:cubicBezTo>
                    <a:pt x="3908" y="1168443"/>
                    <a:pt x="0" y="1159008"/>
                    <a:pt x="0" y="1149169"/>
                  </a:cubicBezTo>
                  <a:lnTo>
                    <a:pt x="0" y="37096"/>
                  </a:lnTo>
                  <a:cubicBezTo>
                    <a:pt x="0" y="27257"/>
                    <a:pt x="3908" y="17822"/>
                    <a:pt x="10865" y="10865"/>
                  </a:cubicBezTo>
                  <a:cubicBezTo>
                    <a:pt x="17822" y="3908"/>
                    <a:pt x="27257" y="0"/>
                    <a:pt x="37096" y="0"/>
                  </a:cubicBezTo>
                  <a:close/>
                </a:path>
              </a:pathLst>
            </a:custGeom>
            <a:solidFill>
              <a:srgbClr val="FFFFFF">
                <a:alpha val="49804"/>
              </a:srgbClr>
            </a:solidFill>
          </p:spPr>
          <p:txBody>
            <a:bodyPr/>
            <a:lstStyle/>
            <a:p>
              <a:endParaRPr lang="en-US"/>
            </a:p>
          </p:txBody>
        </p:sp>
        <p:sp>
          <p:nvSpPr>
            <p:cNvPr id="14" name="TextBox 8">
              <a:extLst>
                <a:ext uri="{FF2B5EF4-FFF2-40B4-BE49-F238E27FC236}">
                  <a16:creationId xmlns:a16="http://schemas.microsoft.com/office/drawing/2014/main" id="{C8551B9E-E5E1-30F4-D563-769EA579E2BB}"/>
                </a:ext>
              </a:extLst>
            </p:cNvPr>
            <p:cNvSpPr txBox="1"/>
            <p:nvPr/>
          </p:nvSpPr>
          <p:spPr>
            <a:xfrm>
              <a:off x="0" y="-57150"/>
              <a:ext cx="2803278" cy="1243415"/>
            </a:xfrm>
            <a:prstGeom prst="rect">
              <a:avLst/>
            </a:prstGeom>
          </p:spPr>
          <p:txBody>
            <a:bodyPr lIns="50800" tIns="50800" rIns="50800" bIns="50800" rtlCol="0" anchor="ctr"/>
            <a:lstStyle/>
            <a:p>
              <a:pPr algn="ctr">
                <a:lnSpc>
                  <a:spcPts val="3207"/>
                </a:lnSpc>
              </a:pPr>
              <a:endParaRPr/>
            </a:p>
          </p:txBody>
        </p:sp>
      </p:grpSp>
      <p:sp>
        <p:nvSpPr>
          <p:cNvPr id="9" name="TextBox 9"/>
          <p:cNvSpPr txBox="1"/>
          <p:nvPr/>
        </p:nvSpPr>
        <p:spPr>
          <a:xfrm>
            <a:off x="1028700" y="5831732"/>
            <a:ext cx="8115300" cy="2732286"/>
          </a:xfrm>
          <a:prstGeom prst="rect">
            <a:avLst/>
          </a:prstGeom>
        </p:spPr>
        <p:txBody>
          <a:bodyPr wrap="square" lIns="0" tIns="0" rIns="0" bIns="0" rtlCol="0" anchor="t">
            <a:spAutoFit/>
          </a:bodyPr>
          <a:lstStyle/>
          <a:p>
            <a:pPr marL="0" lvl="0" indent="0" algn="l">
              <a:lnSpc>
                <a:spcPts val="5381"/>
              </a:lnSpc>
            </a:pPr>
            <a:r>
              <a:rPr lang="en-US" sz="4000" dirty="0">
                <a:solidFill>
                  <a:srgbClr val="162328"/>
                </a:solidFill>
                <a:latin typeface="Manrope"/>
                <a:ea typeface="Manrope Medium"/>
                <a:cs typeface="Manrope Medium"/>
                <a:sym typeface="Manrope Medium"/>
              </a:rPr>
              <a:t>A platform for various stakeholders to come together and discuss how to make cities more circular by involving the creative sector. </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Kiel / Jan Konitzki</a:t>
            </a:r>
          </a:p>
        </p:txBody>
      </p:sp>
      <p:sp>
        <p:nvSpPr>
          <p:cNvPr id="11" name="Freeform 8">
            <a:extLst>
              <a:ext uri="{FF2B5EF4-FFF2-40B4-BE49-F238E27FC236}">
                <a16:creationId xmlns:a16="http://schemas.microsoft.com/office/drawing/2014/main" id="{E6FBE97C-0FE0-6BE9-9EB7-623538F36035}"/>
              </a:ext>
            </a:extLst>
          </p:cNvPr>
          <p:cNvSpPr/>
          <p:nvPr/>
        </p:nvSpPr>
        <p:spPr>
          <a:xfrm>
            <a:off x="9180576" y="74697"/>
            <a:ext cx="3389229" cy="2030141"/>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l="-1062" r="1062"/>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6299" y="0"/>
            <a:ext cx="10051701" cy="10287000"/>
          </a:xfrm>
          <a:custGeom>
            <a:avLst/>
            <a:gdLst/>
            <a:ahLst/>
            <a:cxnLst/>
            <a:rect l="l" t="t" r="r" b="b"/>
            <a:pathLst>
              <a:path w="16337405" h="10888945">
                <a:moveTo>
                  <a:pt x="0" y="0"/>
                </a:moveTo>
                <a:lnTo>
                  <a:pt x="16337406" y="0"/>
                </a:lnTo>
                <a:lnTo>
                  <a:pt x="16337406" y="10888945"/>
                </a:lnTo>
                <a:lnTo>
                  <a:pt x="0" y="10888945"/>
                </a:lnTo>
                <a:lnTo>
                  <a:pt x="0" y="0"/>
                </a:lnTo>
                <a:close/>
              </a:path>
            </a:pathLst>
          </a:custGeom>
          <a:blipFill>
            <a:blip r:embed="rId3"/>
            <a:stretch>
              <a:fillRect t="-5852" r="-62534"/>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783530"/>
            <a:ext cx="8330893"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Business Incubation</a:t>
            </a:r>
          </a:p>
        </p:txBody>
      </p:sp>
      <p:grpSp>
        <p:nvGrpSpPr>
          <p:cNvPr id="12" name="Group 6">
            <a:extLst>
              <a:ext uri="{FF2B5EF4-FFF2-40B4-BE49-F238E27FC236}">
                <a16:creationId xmlns:a16="http://schemas.microsoft.com/office/drawing/2014/main" id="{F234FD02-2F8D-353D-B104-379248627DE3}"/>
              </a:ext>
            </a:extLst>
          </p:cNvPr>
          <p:cNvGrpSpPr/>
          <p:nvPr/>
        </p:nvGrpSpPr>
        <p:grpSpPr>
          <a:xfrm>
            <a:off x="-1" y="4963072"/>
            <a:ext cx="9976791" cy="4504101"/>
            <a:chOff x="0" y="0"/>
            <a:chExt cx="2803278" cy="1186265"/>
          </a:xfrm>
        </p:grpSpPr>
        <p:sp>
          <p:nvSpPr>
            <p:cNvPr id="13" name="Freeform 7">
              <a:extLst>
                <a:ext uri="{FF2B5EF4-FFF2-40B4-BE49-F238E27FC236}">
                  <a16:creationId xmlns:a16="http://schemas.microsoft.com/office/drawing/2014/main" id="{82B0DC72-A866-4C4C-C812-AA3D840188D5}"/>
                </a:ext>
              </a:extLst>
            </p:cNvPr>
            <p:cNvSpPr/>
            <p:nvPr/>
          </p:nvSpPr>
          <p:spPr>
            <a:xfrm>
              <a:off x="0" y="0"/>
              <a:ext cx="2803278" cy="1186265"/>
            </a:xfrm>
            <a:custGeom>
              <a:avLst/>
              <a:gdLst/>
              <a:ahLst/>
              <a:cxnLst/>
              <a:rect l="l" t="t" r="r" b="b"/>
              <a:pathLst>
                <a:path w="2803278" h="1186265">
                  <a:moveTo>
                    <a:pt x="37096" y="0"/>
                  </a:moveTo>
                  <a:lnTo>
                    <a:pt x="2766182" y="0"/>
                  </a:lnTo>
                  <a:cubicBezTo>
                    <a:pt x="2776020" y="0"/>
                    <a:pt x="2785456" y="3908"/>
                    <a:pt x="2792412" y="10865"/>
                  </a:cubicBezTo>
                  <a:cubicBezTo>
                    <a:pt x="2799369" y="17822"/>
                    <a:pt x="2803278" y="27257"/>
                    <a:pt x="2803278" y="37096"/>
                  </a:cubicBezTo>
                  <a:lnTo>
                    <a:pt x="2803278" y="1149169"/>
                  </a:lnTo>
                  <a:cubicBezTo>
                    <a:pt x="2803278" y="1169657"/>
                    <a:pt x="2786669" y="1186265"/>
                    <a:pt x="2766182" y="1186265"/>
                  </a:cubicBezTo>
                  <a:lnTo>
                    <a:pt x="37096" y="1186265"/>
                  </a:lnTo>
                  <a:cubicBezTo>
                    <a:pt x="27257" y="1186265"/>
                    <a:pt x="17822" y="1182357"/>
                    <a:pt x="10865" y="1175400"/>
                  </a:cubicBezTo>
                  <a:cubicBezTo>
                    <a:pt x="3908" y="1168443"/>
                    <a:pt x="0" y="1159008"/>
                    <a:pt x="0" y="1149169"/>
                  </a:cubicBezTo>
                  <a:lnTo>
                    <a:pt x="0" y="37096"/>
                  </a:lnTo>
                  <a:cubicBezTo>
                    <a:pt x="0" y="27257"/>
                    <a:pt x="3908" y="17822"/>
                    <a:pt x="10865" y="10865"/>
                  </a:cubicBezTo>
                  <a:cubicBezTo>
                    <a:pt x="17822" y="3908"/>
                    <a:pt x="27257" y="0"/>
                    <a:pt x="37096" y="0"/>
                  </a:cubicBezTo>
                  <a:close/>
                </a:path>
              </a:pathLst>
            </a:custGeom>
            <a:solidFill>
              <a:srgbClr val="FFFFFF">
                <a:alpha val="49804"/>
              </a:srgbClr>
            </a:solidFill>
          </p:spPr>
          <p:txBody>
            <a:bodyPr/>
            <a:lstStyle/>
            <a:p>
              <a:endParaRPr lang="en-US"/>
            </a:p>
          </p:txBody>
        </p:sp>
        <p:sp>
          <p:nvSpPr>
            <p:cNvPr id="14" name="TextBox 8">
              <a:extLst>
                <a:ext uri="{FF2B5EF4-FFF2-40B4-BE49-F238E27FC236}">
                  <a16:creationId xmlns:a16="http://schemas.microsoft.com/office/drawing/2014/main" id="{DC445319-BBB5-DF09-848F-23260BC5CE7A}"/>
                </a:ext>
              </a:extLst>
            </p:cNvPr>
            <p:cNvSpPr txBox="1"/>
            <p:nvPr/>
          </p:nvSpPr>
          <p:spPr>
            <a:xfrm>
              <a:off x="0" y="-57150"/>
              <a:ext cx="2803278" cy="1243415"/>
            </a:xfrm>
            <a:prstGeom prst="rect">
              <a:avLst/>
            </a:prstGeom>
          </p:spPr>
          <p:txBody>
            <a:bodyPr lIns="50800" tIns="50800" rIns="50800" bIns="50800" rtlCol="0" anchor="ctr"/>
            <a:lstStyle/>
            <a:p>
              <a:pPr algn="ctr">
                <a:lnSpc>
                  <a:spcPts val="3207"/>
                </a:lnSpc>
              </a:pPr>
              <a:endParaRPr/>
            </a:p>
          </p:txBody>
        </p:sp>
      </p:grpSp>
      <p:sp>
        <p:nvSpPr>
          <p:cNvPr id="9" name="TextBox 9"/>
          <p:cNvSpPr txBox="1"/>
          <p:nvPr/>
        </p:nvSpPr>
        <p:spPr>
          <a:xfrm>
            <a:off x="1028700" y="5831732"/>
            <a:ext cx="8115300" cy="2732286"/>
          </a:xfrm>
          <a:prstGeom prst="rect">
            <a:avLst/>
          </a:prstGeom>
        </p:spPr>
        <p:txBody>
          <a:bodyPr wrap="square" lIns="0" tIns="0" rIns="0" bIns="0" rtlCol="0" anchor="t">
            <a:spAutoFit/>
          </a:bodyPr>
          <a:lstStyle/>
          <a:p>
            <a:pPr marL="0" lvl="0" indent="0" algn="l">
              <a:lnSpc>
                <a:spcPts val="5381"/>
              </a:lnSpc>
            </a:pPr>
            <a:r>
              <a:rPr lang="en-US" sz="4000" dirty="0">
                <a:solidFill>
                  <a:srgbClr val="162328"/>
                </a:solidFill>
                <a:latin typeface="Manrope"/>
                <a:ea typeface="Manrope Medium"/>
                <a:cs typeface="Manrope Medium"/>
                <a:sym typeface="Manrope Medium"/>
              </a:rPr>
              <a:t>Drawing on the expertise and skills</a:t>
            </a:r>
            <a:br>
              <a:rPr lang="pl-PL" sz="4000" dirty="0">
                <a:solidFill>
                  <a:srgbClr val="162328"/>
                </a:solidFill>
                <a:latin typeface="Manrope"/>
                <a:ea typeface="Manrope Medium"/>
                <a:cs typeface="Manrope Medium"/>
                <a:sym typeface="Manrope Medium"/>
              </a:rPr>
            </a:br>
            <a:r>
              <a:rPr lang="en-US" sz="4000" dirty="0">
                <a:solidFill>
                  <a:srgbClr val="162328"/>
                </a:solidFill>
                <a:latin typeface="Manrope"/>
                <a:ea typeface="Manrope Medium"/>
                <a:cs typeface="Manrope Medium"/>
                <a:sym typeface="Manrope Medium"/>
              </a:rPr>
              <a:t>of creative actors, business support </a:t>
            </a:r>
            <a:r>
              <a:rPr lang="en-US" sz="4000" dirty="0" err="1">
                <a:solidFill>
                  <a:srgbClr val="162328"/>
                </a:solidFill>
                <a:latin typeface="Manrope"/>
                <a:ea typeface="Manrope Medium"/>
                <a:cs typeface="Manrope Medium"/>
                <a:sym typeface="Manrope Medium"/>
              </a:rPr>
              <a:t>organisations</a:t>
            </a:r>
            <a:r>
              <a:rPr lang="en-US" sz="4000" dirty="0">
                <a:solidFill>
                  <a:srgbClr val="162328"/>
                </a:solidFill>
                <a:latin typeface="Manrope"/>
                <a:ea typeface="Manrope Medium"/>
                <a:cs typeface="Manrope Medium"/>
                <a:sym typeface="Manrope Medium"/>
              </a:rPr>
              <a:t> in each city help businesses become more circular.</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Aarhus / DCI</a:t>
            </a:r>
          </a:p>
        </p:txBody>
      </p:sp>
      <p:sp>
        <p:nvSpPr>
          <p:cNvPr id="11" name="Freeform 8">
            <a:extLst>
              <a:ext uri="{FF2B5EF4-FFF2-40B4-BE49-F238E27FC236}">
                <a16:creationId xmlns:a16="http://schemas.microsoft.com/office/drawing/2014/main" id="{580BACD7-5CF6-D08A-59FA-27CD2B0CBF12}"/>
              </a:ext>
            </a:extLst>
          </p:cNvPr>
          <p:cNvSpPr/>
          <p:nvPr/>
        </p:nvSpPr>
        <p:spPr>
          <a:xfrm>
            <a:off x="10377723" y="-11100"/>
            <a:ext cx="3389229" cy="2030141"/>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l="-1062" r="1062"/>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in chairs outside&#10;&#10;AI-generated content may be incorrect.">
            <a:extLst>
              <a:ext uri="{FF2B5EF4-FFF2-40B4-BE49-F238E27FC236}">
                <a16:creationId xmlns:a16="http://schemas.microsoft.com/office/drawing/2014/main" id="{F6657B2A-6D6A-324A-C871-6EF94DB1A9E2}"/>
              </a:ext>
            </a:extLst>
          </p:cNvPr>
          <p:cNvPicPr>
            <a:picLocks noChangeAspect="1"/>
          </p:cNvPicPr>
          <p:nvPr/>
        </p:nvPicPr>
        <p:blipFill>
          <a:blip r:embed="rId3">
            <a:extLst>
              <a:ext uri="{28A0092B-C50C-407E-A947-70E740481C1C}">
                <a14:useLocalDpi xmlns:a14="http://schemas.microsoft.com/office/drawing/2010/main" val="0"/>
              </a:ext>
            </a:extLst>
          </a:blip>
          <a:srcRect l="5495" t="13266" r="43893" b="159"/>
          <a:stretch>
            <a:fillRect/>
          </a:stretch>
        </p:blipFill>
        <p:spPr>
          <a:xfrm>
            <a:off x="9324000" y="38100"/>
            <a:ext cx="8964000" cy="10224000"/>
          </a:xfrm>
          <a:prstGeom prst="rect">
            <a:avLst/>
          </a:prstGeom>
        </p:spPr>
      </p:pic>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766109"/>
            <a:ext cx="8330893" cy="2571750"/>
          </a:xfrm>
          <a:prstGeom prst="rect">
            <a:avLst/>
          </a:prstGeom>
        </p:spPr>
        <p:txBody>
          <a:bodyPr lIns="0" tIns="0" rIns="0" bIns="0" rtlCol="0" anchor="t">
            <a:spAutoFit/>
          </a:bodyPr>
          <a:lstStyle/>
          <a:p>
            <a:pPr marL="0" lvl="0" indent="0" algn="l">
              <a:lnSpc>
                <a:spcPts val="10199"/>
              </a:lnSpc>
            </a:pPr>
            <a:r>
              <a:rPr lang="en-US" sz="8499" b="1" dirty="0">
                <a:solidFill>
                  <a:srgbClr val="162328"/>
                </a:solidFill>
                <a:latin typeface="Manrope Bold"/>
                <a:ea typeface="Manrope Bold"/>
                <a:cs typeface="Manrope Bold"/>
                <a:sym typeface="Manrope Bold"/>
              </a:rPr>
              <a:t>Citizens’ Engagement</a:t>
            </a:r>
          </a:p>
        </p:txBody>
      </p:sp>
      <p:sp>
        <p:nvSpPr>
          <p:cNvPr id="8" name="Freeform 8"/>
          <p:cNvSpPr/>
          <p:nvPr/>
        </p:nvSpPr>
        <p:spPr>
          <a:xfrm>
            <a:off x="10377723" y="-11100"/>
            <a:ext cx="3389229" cy="2030141"/>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l="-1062" r="1062"/>
            </a:stretch>
          </a:blipFill>
        </p:spPr>
        <p:txBody>
          <a:bodyPr/>
          <a:lstStyle/>
          <a:p>
            <a:endParaRPr lang="en-US"/>
          </a:p>
        </p:txBody>
      </p:sp>
      <p:grpSp>
        <p:nvGrpSpPr>
          <p:cNvPr id="2" name="Group 6">
            <a:extLst>
              <a:ext uri="{FF2B5EF4-FFF2-40B4-BE49-F238E27FC236}">
                <a16:creationId xmlns:a16="http://schemas.microsoft.com/office/drawing/2014/main" id="{87600B54-E592-4A77-49EB-F9166F70D850}"/>
              </a:ext>
            </a:extLst>
          </p:cNvPr>
          <p:cNvGrpSpPr/>
          <p:nvPr/>
        </p:nvGrpSpPr>
        <p:grpSpPr>
          <a:xfrm>
            <a:off x="-1" y="4963072"/>
            <a:ext cx="9976791" cy="4504101"/>
            <a:chOff x="0" y="0"/>
            <a:chExt cx="2803278" cy="1186265"/>
          </a:xfrm>
        </p:grpSpPr>
        <p:sp>
          <p:nvSpPr>
            <p:cNvPr id="11" name="Freeform 7">
              <a:extLst>
                <a:ext uri="{FF2B5EF4-FFF2-40B4-BE49-F238E27FC236}">
                  <a16:creationId xmlns:a16="http://schemas.microsoft.com/office/drawing/2014/main" id="{53FB3CB1-BAAA-8E1C-359C-8BF12A5E7215}"/>
                </a:ext>
              </a:extLst>
            </p:cNvPr>
            <p:cNvSpPr/>
            <p:nvPr/>
          </p:nvSpPr>
          <p:spPr>
            <a:xfrm>
              <a:off x="0" y="0"/>
              <a:ext cx="2803278" cy="1186265"/>
            </a:xfrm>
            <a:custGeom>
              <a:avLst/>
              <a:gdLst/>
              <a:ahLst/>
              <a:cxnLst/>
              <a:rect l="l" t="t" r="r" b="b"/>
              <a:pathLst>
                <a:path w="2803278" h="1186265">
                  <a:moveTo>
                    <a:pt x="37096" y="0"/>
                  </a:moveTo>
                  <a:lnTo>
                    <a:pt x="2766182" y="0"/>
                  </a:lnTo>
                  <a:cubicBezTo>
                    <a:pt x="2776020" y="0"/>
                    <a:pt x="2785456" y="3908"/>
                    <a:pt x="2792412" y="10865"/>
                  </a:cubicBezTo>
                  <a:cubicBezTo>
                    <a:pt x="2799369" y="17822"/>
                    <a:pt x="2803278" y="27257"/>
                    <a:pt x="2803278" y="37096"/>
                  </a:cubicBezTo>
                  <a:lnTo>
                    <a:pt x="2803278" y="1149169"/>
                  </a:lnTo>
                  <a:cubicBezTo>
                    <a:pt x="2803278" y="1169657"/>
                    <a:pt x="2786669" y="1186265"/>
                    <a:pt x="2766182" y="1186265"/>
                  </a:cubicBezTo>
                  <a:lnTo>
                    <a:pt x="37096" y="1186265"/>
                  </a:lnTo>
                  <a:cubicBezTo>
                    <a:pt x="27257" y="1186265"/>
                    <a:pt x="17822" y="1182357"/>
                    <a:pt x="10865" y="1175400"/>
                  </a:cubicBezTo>
                  <a:cubicBezTo>
                    <a:pt x="3908" y="1168443"/>
                    <a:pt x="0" y="1159008"/>
                    <a:pt x="0" y="1149169"/>
                  </a:cubicBezTo>
                  <a:lnTo>
                    <a:pt x="0" y="37096"/>
                  </a:lnTo>
                  <a:cubicBezTo>
                    <a:pt x="0" y="27257"/>
                    <a:pt x="3908" y="17822"/>
                    <a:pt x="10865" y="10865"/>
                  </a:cubicBezTo>
                  <a:cubicBezTo>
                    <a:pt x="17822" y="3908"/>
                    <a:pt x="27257" y="0"/>
                    <a:pt x="37096" y="0"/>
                  </a:cubicBezTo>
                  <a:close/>
                </a:path>
              </a:pathLst>
            </a:custGeom>
            <a:solidFill>
              <a:srgbClr val="FFFFFF">
                <a:alpha val="49804"/>
              </a:srgbClr>
            </a:solidFill>
          </p:spPr>
          <p:txBody>
            <a:bodyPr/>
            <a:lstStyle/>
            <a:p>
              <a:endParaRPr lang="en-US"/>
            </a:p>
          </p:txBody>
        </p:sp>
        <p:sp>
          <p:nvSpPr>
            <p:cNvPr id="13" name="TextBox 8">
              <a:extLst>
                <a:ext uri="{FF2B5EF4-FFF2-40B4-BE49-F238E27FC236}">
                  <a16:creationId xmlns:a16="http://schemas.microsoft.com/office/drawing/2014/main" id="{26EDFC30-01BD-C62B-3810-161B7F4E86CF}"/>
                </a:ext>
              </a:extLst>
            </p:cNvPr>
            <p:cNvSpPr txBox="1"/>
            <p:nvPr/>
          </p:nvSpPr>
          <p:spPr>
            <a:xfrm>
              <a:off x="0" y="-57150"/>
              <a:ext cx="2803278" cy="1243415"/>
            </a:xfrm>
            <a:prstGeom prst="rect">
              <a:avLst/>
            </a:prstGeom>
          </p:spPr>
          <p:txBody>
            <a:bodyPr lIns="50800" tIns="50800" rIns="50800" bIns="50800" rtlCol="0" anchor="ctr"/>
            <a:lstStyle/>
            <a:p>
              <a:pPr algn="ctr">
                <a:lnSpc>
                  <a:spcPts val="3207"/>
                </a:lnSpc>
              </a:pPr>
              <a:endParaRPr/>
            </a:p>
          </p:txBody>
        </p:sp>
      </p:grpSp>
      <p:sp>
        <p:nvSpPr>
          <p:cNvPr id="9" name="TextBox 9"/>
          <p:cNvSpPr txBox="1"/>
          <p:nvPr/>
        </p:nvSpPr>
        <p:spPr>
          <a:xfrm>
            <a:off x="1028700" y="5848979"/>
            <a:ext cx="7581900" cy="2732286"/>
          </a:xfrm>
          <a:prstGeom prst="rect">
            <a:avLst/>
          </a:prstGeom>
        </p:spPr>
        <p:txBody>
          <a:bodyPr wrap="square" lIns="0" tIns="0" rIns="0" bIns="0" rtlCol="0" anchor="t">
            <a:spAutoFit/>
          </a:bodyPr>
          <a:lstStyle/>
          <a:p>
            <a:pPr marL="0" lvl="0" indent="0" algn="l">
              <a:lnSpc>
                <a:spcPts val="5381"/>
              </a:lnSpc>
            </a:pPr>
            <a:r>
              <a:rPr lang="en-US" sz="4000" dirty="0">
                <a:solidFill>
                  <a:srgbClr val="162328"/>
                </a:solidFill>
                <a:latin typeface="Manrope"/>
                <a:ea typeface="Manrope Medium"/>
                <a:cs typeface="Manrope Medium"/>
                <a:sym typeface="Manrope Medium"/>
              </a:rPr>
              <a:t>With the help of creatives, each city implements initiatives which showcase how citizens can lead a more circular lifestyle. </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Riga / Riga City Municipality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436197" y="-1"/>
            <a:ext cx="11861329" cy="10367367"/>
          </a:xfrm>
          <a:custGeom>
            <a:avLst/>
            <a:gdLst/>
            <a:ahLst/>
            <a:cxnLst/>
            <a:rect l="l" t="t" r="r" b="b"/>
            <a:pathLst>
              <a:path w="15240146" h="15699044">
                <a:moveTo>
                  <a:pt x="0" y="0"/>
                </a:moveTo>
                <a:lnTo>
                  <a:pt x="15240146" y="0"/>
                </a:lnTo>
                <a:lnTo>
                  <a:pt x="15240146" y="15699044"/>
                </a:lnTo>
                <a:lnTo>
                  <a:pt x="0" y="15699044"/>
                </a:lnTo>
                <a:lnTo>
                  <a:pt x="0" y="0"/>
                </a:lnTo>
                <a:close/>
              </a:path>
            </a:pathLst>
          </a:custGeom>
          <a:blipFill>
            <a:blip r:embed="rId3"/>
            <a:stretch>
              <a:fillRect l="-29748" t="-2124" r="-59482" b="-49305"/>
            </a:stretch>
          </a:blipFill>
        </p:spPr>
        <p:txBody>
          <a:bodyPr/>
          <a:lstStyle/>
          <a:p>
            <a:endParaRPr lang="en-US"/>
          </a:p>
        </p:txBody>
      </p:sp>
      <p:sp>
        <p:nvSpPr>
          <p:cNvPr id="4" name="Freeform 4"/>
          <p:cNvSpPr/>
          <p:nvPr/>
        </p:nvSpPr>
        <p:spPr>
          <a:xfrm>
            <a:off x="0" y="0"/>
            <a:ext cx="18430875" cy="10367367"/>
          </a:xfrm>
          <a:custGeom>
            <a:avLst/>
            <a:gdLst/>
            <a:ahLst/>
            <a:cxnLst/>
            <a:rect l="l" t="t" r="r" b="b"/>
            <a:pathLst>
              <a:path w="18430875" h="10367367">
                <a:moveTo>
                  <a:pt x="0" y="0"/>
                </a:moveTo>
                <a:lnTo>
                  <a:pt x="18430875" y="0"/>
                </a:lnTo>
                <a:lnTo>
                  <a:pt x="18430875" y="10367367"/>
                </a:lnTo>
                <a:lnTo>
                  <a:pt x="0" y="10367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028700" y="805114"/>
            <a:ext cx="8330893"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Strategy Development</a:t>
            </a:r>
          </a:p>
        </p:txBody>
      </p:sp>
      <p:sp>
        <p:nvSpPr>
          <p:cNvPr id="9" name="Freeform 9"/>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 name="Group 6">
            <a:extLst>
              <a:ext uri="{FF2B5EF4-FFF2-40B4-BE49-F238E27FC236}">
                <a16:creationId xmlns:a16="http://schemas.microsoft.com/office/drawing/2014/main" id="{7D7C798B-1D98-40F6-7986-95379F65C037}"/>
              </a:ext>
            </a:extLst>
          </p:cNvPr>
          <p:cNvGrpSpPr/>
          <p:nvPr/>
        </p:nvGrpSpPr>
        <p:grpSpPr>
          <a:xfrm>
            <a:off x="-1" y="4963072"/>
            <a:ext cx="9976791" cy="4504101"/>
            <a:chOff x="0" y="0"/>
            <a:chExt cx="2803278" cy="1186265"/>
          </a:xfrm>
        </p:grpSpPr>
        <p:sp>
          <p:nvSpPr>
            <p:cNvPr id="14" name="Freeform 7">
              <a:extLst>
                <a:ext uri="{FF2B5EF4-FFF2-40B4-BE49-F238E27FC236}">
                  <a16:creationId xmlns:a16="http://schemas.microsoft.com/office/drawing/2014/main" id="{8CA2FC43-B4EE-085F-042D-F3695128D7DA}"/>
                </a:ext>
              </a:extLst>
            </p:cNvPr>
            <p:cNvSpPr/>
            <p:nvPr/>
          </p:nvSpPr>
          <p:spPr>
            <a:xfrm>
              <a:off x="0" y="0"/>
              <a:ext cx="2803278" cy="1186265"/>
            </a:xfrm>
            <a:custGeom>
              <a:avLst/>
              <a:gdLst/>
              <a:ahLst/>
              <a:cxnLst/>
              <a:rect l="l" t="t" r="r" b="b"/>
              <a:pathLst>
                <a:path w="2803278" h="1186265">
                  <a:moveTo>
                    <a:pt x="37096" y="0"/>
                  </a:moveTo>
                  <a:lnTo>
                    <a:pt x="2766182" y="0"/>
                  </a:lnTo>
                  <a:cubicBezTo>
                    <a:pt x="2776020" y="0"/>
                    <a:pt x="2785456" y="3908"/>
                    <a:pt x="2792412" y="10865"/>
                  </a:cubicBezTo>
                  <a:cubicBezTo>
                    <a:pt x="2799369" y="17822"/>
                    <a:pt x="2803278" y="27257"/>
                    <a:pt x="2803278" y="37096"/>
                  </a:cubicBezTo>
                  <a:lnTo>
                    <a:pt x="2803278" y="1149169"/>
                  </a:lnTo>
                  <a:cubicBezTo>
                    <a:pt x="2803278" y="1169657"/>
                    <a:pt x="2786669" y="1186265"/>
                    <a:pt x="2766182" y="1186265"/>
                  </a:cubicBezTo>
                  <a:lnTo>
                    <a:pt x="37096" y="1186265"/>
                  </a:lnTo>
                  <a:cubicBezTo>
                    <a:pt x="27257" y="1186265"/>
                    <a:pt x="17822" y="1182357"/>
                    <a:pt x="10865" y="1175400"/>
                  </a:cubicBezTo>
                  <a:cubicBezTo>
                    <a:pt x="3908" y="1168443"/>
                    <a:pt x="0" y="1159008"/>
                    <a:pt x="0" y="1149169"/>
                  </a:cubicBezTo>
                  <a:lnTo>
                    <a:pt x="0" y="37096"/>
                  </a:lnTo>
                  <a:cubicBezTo>
                    <a:pt x="0" y="27257"/>
                    <a:pt x="3908" y="17822"/>
                    <a:pt x="10865" y="10865"/>
                  </a:cubicBezTo>
                  <a:cubicBezTo>
                    <a:pt x="17822" y="3908"/>
                    <a:pt x="27257" y="0"/>
                    <a:pt x="37096" y="0"/>
                  </a:cubicBezTo>
                  <a:close/>
                </a:path>
              </a:pathLst>
            </a:custGeom>
            <a:solidFill>
              <a:srgbClr val="FFFFFF">
                <a:alpha val="49804"/>
              </a:srgbClr>
            </a:solidFill>
          </p:spPr>
          <p:txBody>
            <a:bodyPr/>
            <a:lstStyle/>
            <a:p>
              <a:endParaRPr lang="en-US"/>
            </a:p>
          </p:txBody>
        </p:sp>
        <p:sp>
          <p:nvSpPr>
            <p:cNvPr id="15" name="TextBox 8">
              <a:extLst>
                <a:ext uri="{FF2B5EF4-FFF2-40B4-BE49-F238E27FC236}">
                  <a16:creationId xmlns:a16="http://schemas.microsoft.com/office/drawing/2014/main" id="{11ECD36B-3267-0FED-6865-D3A87DB644BD}"/>
                </a:ext>
              </a:extLst>
            </p:cNvPr>
            <p:cNvSpPr txBox="1"/>
            <p:nvPr/>
          </p:nvSpPr>
          <p:spPr>
            <a:xfrm>
              <a:off x="0" y="-57150"/>
              <a:ext cx="2803278" cy="1243415"/>
            </a:xfrm>
            <a:prstGeom prst="rect">
              <a:avLst/>
            </a:prstGeom>
          </p:spPr>
          <p:txBody>
            <a:bodyPr lIns="50800" tIns="50800" rIns="50800" bIns="50800" rtlCol="0" anchor="ctr"/>
            <a:lstStyle/>
            <a:p>
              <a:pPr algn="ctr">
                <a:lnSpc>
                  <a:spcPts val="3207"/>
                </a:lnSpc>
              </a:pPr>
              <a:endParaRPr/>
            </a:p>
          </p:txBody>
        </p:sp>
      </p:grpSp>
      <p:sp>
        <p:nvSpPr>
          <p:cNvPr id="10" name="TextBox 10"/>
          <p:cNvSpPr txBox="1"/>
          <p:nvPr/>
        </p:nvSpPr>
        <p:spPr>
          <a:xfrm>
            <a:off x="1006944" y="5524500"/>
            <a:ext cx="7962900" cy="3242041"/>
          </a:xfrm>
          <a:prstGeom prst="rect">
            <a:avLst/>
          </a:prstGeom>
        </p:spPr>
        <p:txBody>
          <a:bodyPr wrap="square" lIns="0" tIns="0" rIns="0" bIns="0" rtlCol="0" anchor="t">
            <a:spAutoFit/>
          </a:bodyPr>
          <a:lstStyle/>
          <a:p>
            <a:pPr marL="0" lvl="0" indent="0" algn="l">
              <a:lnSpc>
                <a:spcPts val="5055"/>
              </a:lnSpc>
            </a:pPr>
            <a:r>
              <a:rPr lang="en-US" sz="4000" dirty="0">
                <a:solidFill>
                  <a:srgbClr val="162328"/>
                </a:solidFill>
                <a:latin typeface="Manrope"/>
                <a:ea typeface="Manrope Medium"/>
                <a:cs typeface="Manrope Medium"/>
                <a:sym typeface="Manrope Medium"/>
              </a:rPr>
              <a:t>Each city develops a strategy, which assigns dedicated roles and responsibilities for creative and cultural actors in the journey towards a circular economy.</a:t>
            </a:r>
          </a:p>
        </p:txBody>
      </p:sp>
      <p:sp>
        <p:nvSpPr>
          <p:cNvPr id="11" name="TextBox 11"/>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Tallin / DCI</a:t>
            </a:r>
          </a:p>
        </p:txBody>
      </p:sp>
      <p:sp>
        <p:nvSpPr>
          <p:cNvPr id="12" name="TextBox 12"/>
          <p:cNvSpPr txBox="1"/>
          <p:nvPr/>
        </p:nvSpPr>
        <p:spPr>
          <a:xfrm rot="-5400000">
            <a:off x="13572692" y="55153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Riga / Riga City Municipality</a:t>
            </a:r>
          </a:p>
        </p:txBody>
      </p:sp>
      <p:sp>
        <p:nvSpPr>
          <p:cNvPr id="13" name="TextBox 13"/>
          <p:cNvSpPr txBox="1"/>
          <p:nvPr/>
        </p:nvSpPr>
        <p:spPr>
          <a:xfrm rot="-5400000">
            <a:off x="13382192" y="5362988"/>
            <a:ext cx="9059100" cy="390525"/>
          </a:xfrm>
          <a:prstGeom prst="rect">
            <a:avLst/>
          </a:prstGeom>
        </p:spPr>
        <p:txBody>
          <a:bodyPr lIns="0" tIns="0" rIns="0" bIns="0" rtlCol="0" anchor="t">
            <a:spAutoFit/>
          </a:bodyPr>
          <a:lstStyle/>
          <a:p>
            <a:pPr marL="0" lvl="0" indent="0" algn="l">
              <a:lnSpc>
                <a:spcPts val="3000"/>
              </a:lnSpc>
            </a:pPr>
            <a:r>
              <a:rPr lang="en-US" sz="2500" b="1">
                <a:solidFill>
                  <a:srgbClr val="000000"/>
                </a:solidFill>
                <a:latin typeface="Manrope Bold"/>
                <a:ea typeface="Manrope Bold"/>
                <a:cs typeface="Manrope Bold"/>
                <a:sym typeface="Manrope Bold"/>
              </a:rPr>
              <a:t>Photo: Heinrich-Boell Stiftung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extBox 2"/>
          <p:cNvSpPr txBox="1"/>
          <p:nvPr/>
        </p:nvSpPr>
        <p:spPr>
          <a:xfrm>
            <a:off x="3523712" y="939318"/>
            <a:ext cx="11240576" cy="2057400"/>
          </a:xfrm>
          <a:prstGeom prst="rect">
            <a:avLst/>
          </a:prstGeom>
        </p:spPr>
        <p:txBody>
          <a:bodyPr lIns="0" tIns="0" rIns="0" bIns="0" rtlCol="0" anchor="t">
            <a:spAutoFit/>
          </a:bodyPr>
          <a:lstStyle/>
          <a:p>
            <a:pPr algn="ctr">
              <a:lnSpc>
                <a:spcPts val="8154"/>
              </a:lnSpc>
            </a:pPr>
            <a:r>
              <a:rPr lang="en-US" sz="6795" b="1">
                <a:solidFill>
                  <a:srgbClr val="162328"/>
                </a:solidFill>
                <a:latin typeface="Manrope Bold"/>
                <a:ea typeface="Manrope Bold"/>
                <a:cs typeface="Manrope Bold"/>
                <a:sym typeface="Manrope Bold"/>
              </a:rPr>
              <a:t>Implementation</a:t>
            </a:r>
          </a:p>
          <a:p>
            <a:pPr marL="0" lvl="0" indent="0" algn="ctr">
              <a:lnSpc>
                <a:spcPts val="8154"/>
              </a:lnSpc>
            </a:pPr>
            <a:r>
              <a:rPr lang="en-US" sz="6795" b="1">
                <a:solidFill>
                  <a:srgbClr val="162328"/>
                </a:solidFill>
                <a:latin typeface="Manrope Bold"/>
                <a:ea typeface="Manrope Bold"/>
                <a:cs typeface="Manrope Bold"/>
                <a:sym typeface="Manrope Bold"/>
              </a:rPr>
              <a:t>of CCC activities</a:t>
            </a:r>
          </a:p>
        </p:txBody>
      </p:sp>
      <p:sp>
        <p:nvSpPr>
          <p:cNvPr id="3" name="Freeform 3"/>
          <p:cNvSpPr/>
          <p:nvPr/>
        </p:nvSpPr>
        <p:spPr>
          <a:xfrm>
            <a:off x="14541115" y="270510"/>
            <a:ext cx="3483884" cy="3471215"/>
          </a:xfrm>
          <a:custGeom>
            <a:avLst/>
            <a:gdLst/>
            <a:ahLst/>
            <a:cxnLst/>
            <a:rect l="l" t="t" r="r" b="b"/>
            <a:pathLst>
              <a:path w="3483884" h="3471215">
                <a:moveTo>
                  <a:pt x="0" y="0"/>
                </a:moveTo>
                <a:lnTo>
                  <a:pt x="3483884" y="0"/>
                </a:lnTo>
                <a:lnTo>
                  <a:pt x="3483884" y="3471215"/>
                </a:lnTo>
                <a:lnTo>
                  <a:pt x="0" y="3471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390118" y="3274568"/>
            <a:ext cx="9507765" cy="1726057"/>
          </a:xfrm>
          <a:prstGeom prst="rect">
            <a:avLst/>
          </a:prstGeom>
        </p:spPr>
        <p:txBody>
          <a:bodyPr lIns="0" tIns="0" rIns="0" bIns="0" rtlCol="0" anchor="t">
            <a:spAutoFit/>
          </a:bodyPr>
          <a:lstStyle/>
          <a:p>
            <a:pPr marL="0" lvl="0" indent="0" algn="ctr">
              <a:lnSpc>
                <a:spcPts val="4620"/>
              </a:lnSpc>
            </a:pPr>
            <a:r>
              <a:rPr lang="en-US" sz="3300" dirty="0">
                <a:solidFill>
                  <a:srgbClr val="162328"/>
                </a:solidFill>
                <a:latin typeface="Manrope"/>
                <a:ea typeface="Manrope"/>
                <a:cs typeface="Manrope"/>
                <a:sym typeface="Manrope"/>
              </a:rPr>
              <a:t>Throughout the </a:t>
            </a:r>
            <a:r>
              <a:rPr lang="en-US" sz="3300" b="1" dirty="0">
                <a:solidFill>
                  <a:srgbClr val="162328"/>
                </a:solidFill>
                <a:latin typeface="Manrope Bold"/>
                <a:ea typeface="Manrope Bold"/>
                <a:cs typeface="Manrope Bold"/>
                <a:sym typeface="Manrope Bold"/>
              </a:rPr>
              <a:t>three-year</a:t>
            </a:r>
            <a:r>
              <a:rPr lang="en-US" sz="3300" dirty="0">
                <a:solidFill>
                  <a:srgbClr val="162328"/>
                </a:solidFill>
                <a:latin typeface="Manrope"/>
                <a:ea typeface="Manrope"/>
                <a:cs typeface="Manrope"/>
                <a:sym typeface="Manrope"/>
              </a:rPr>
              <a:t> implementation period of the project, the CCC activities are structured in three work packages.</a:t>
            </a:r>
          </a:p>
        </p:txBody>
      </p:sp>
      <p:grpSp>
        <p:nvGrpSpPr>
          <p:cNvPr id="5" name="Group 5"/>
          <p:cNvGrpSpPr/>
          <p:nvPr/>
        </p:nvGrpSpPr>
        <p:grpSpPr>
          <a:xfrm>
            <a:off x="3083248" y="5615403"/>
            <a:ext cx="12120410" cy="3690522"/>
            <a:chOff x="0" y="0"/>
            <a:chExt cx="16160547" cy="4920696"/>
          </a:xfrm>
        </p:grpSpPr>
        <p:grpSp>
          <p:nvGrpSpPr>
            <p:cNvPr id="6" name="Group 6"/>
            <p:cNvGrpSpPr/>
            <p:nvPr/>
          </p:nvGrpSpPr>
          <p:grpSpPr>
            <a:xfrm>
              <a:off x="11239851" y="0"/>
              <a:ext cx="4920696" cy="49206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4619"/>
                  </a:lnSpc>
                </a:pPr>
                <a:r>
                  <a:rPr lang="en-US" sz="3299" b="1">
                    <a:solidFill>
                      <a:srgbClr val="191919"/>
                    </a:solidFill>
                    <a:latin typeface="Aileron Bold"/>
                    <a:ea typeface="Aileron Bold"/>
                    <a:cs typeface="Aileron Bold"/>
                    <a:sym typeface="Aileron Bold"/>
                  </a:rPr>
                  <a:t>Dissemination</a:t>
                </a:r>
              </a:p>
            </p:txBody>
          </p:sp>
        </p:grpSp>
        <p:grpSp>
          <p:nvGrpSpPr>
            <p:cNvPr id="9" name="Group 9"/>
            <p:cNvGrpSpPr/>
            <p:nvPr/>
          </p:nvGrpSpPr>
          <p:grpSpPr>
            <a:xfrm>
              <a:off x="9852088" y="1511118"/>
              <a:ext cx="1898460" cy="1898460"/>
              <a:chOff x="0" y="0"/>
              <a:chExt cx="812800" cy="812800"/>
            </a:xfrm>
          </p:grpSpPr>
          <p:sp>
            <p:nvSpPr>
              <p:cNvPr id="10" name="Freeform 1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50E81"/>
              </a:solidFill>
            </p:spPr>
            <p:txBody>
              <a:bodyPr/>
              <a:lstStyle/>
              <a:p>
                <a:endParaRPr lang="en-US"/>
              </a:p>
            </p:txBody>
          </p:sp>
          <p:sp>
            <p:nvSpPr>
              <p:cNvPr id="11" name="TextBox 11"/>
              <p:cNvSpPr txBox="1"/>
              <p:nvPr/>
            </p:nvSpPr>
            <p:spPr>
              <a:xfrm>
                <a:off x="0" y="203200"/>
                <a:ext cx="711200" cy="406400"/>
              </a:xfrm>
              <a:prstGeom prst="rect">
                <a:avLst/>
              </a:prstGeom>
            </p:spPr>
            <p:txBody>
              <a:bodyPr lIns="50800" tIns="50800" rIns="50800" bIns="50800" rtlCol="0" anchor="ctr"/>
              <a:lstStyle/>
              <a:p>
                <a:pPr algn="ctr">
                  <a:lnSpc>
                    <a:spcPts val="3206"/>
                  </a:lnSpc>
                </a:pPr>
                <a:endParaRPr/>
              </a:p>
            </p:txBody>
          </p:sp>
        </p:grpSp>
        <p:grpSp>
          <p:nvGrpSpPr>
            <p:cNvPr id="12" name="Group 12"/>
            <p:cNvGrpSpPr/>
            <p:nvPr/>
          </p:nvGrpSpPr>
          <p:grpSpPr>
            <a:xfrm>
              <a:off x="5620655" y="0"/>
              <a:ext cx="4920696" cy="492069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4619"/>
                  </a:lnSpc>
                </a:pPr>
                <a:r>
                  <a:rPr lang="en-US" sz="3299" b="1">
                    <a:solidFill>
                      <a:srgbClr val="191919"/>
                    </a:solidFill>
                    <a:latin typeface="Aileron Bold"/>
                    <a:ea typeface="Aileron Bold"/>
                    <a:cs typeface="Aileron Bold"/>
                    <a:sym typeface="Aileron Bold"/>
                  </a:rPr>
                  <a:t>Testing</a:t>
                </a:r>
              </a:p>
            </p:txBody>
          </p:sp>
        </p:grpSp>
        <p:grpSp>
          <p:nvGrpSpPr>
            <p:cNvPr id="15" name="Group 15"/>
            <p:cNvGrpSpPr/>
            <p:nvPr/>
          </p:nvGrpSpPr>
          <p:grpSpPr>
            <a:xfrm>
              <a:off x="4278177" y="1511118"/>
              <a:ext cx="1898460" cy="1898460"/>
              <a:chOff x="0" y="0"/>
              <a:chExt cx="812800" cy="812800"/>
            </a:xfrm>
          </p:grpSpPr>
          <p:sp>
            <p:nvSpPr>
              <p:cNvPr id="16" name="Freeform 1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50E81"/>
              </a:solidFill>
            </p:spPr>
            <p:txBody>
              <a:bodyPr/>
              <a:lstStyle/>
              <a:p>
                <a:endParaRPr lang="en-US"/>
              </a:p>
            </p:txBody>
          </p:sp>
          <p:sp>
            <p:nvSpPr>
              <p:cNvPr id="17" name="TextBox 17"/>
              <p:cNvSpPr txBox="1"/>
              <p:nvPr/>
            </p:nvSpPr>
            <p:spPr>
              <a:xfrm>
                <a:off x="0" y="203200"/>
                <a:ext cx="711200" cy="406400"/>
              </a:xfrm>
              <a:prstGeom prst="rect">
                <a:avLst/>
              </a:prstGeom>
            </p:spPr>
            <p:txBody>
              <a:bodyPr lIns="50800" tIns="50800" rIns="50800" bIns="50800" rtlCol="0" anchor="ctr"/>
              <a:lstStyle/>
              <a:p>
                <a:pPr algn="ctr">
                  <a:lnSpc>
                    <a:spcPts val="3206"/>
                  </a:lnSpc>
                </a:pPr>
                <a:endParaRPr/>
              </a:p>
            </p:txBody>
          </p:sp>
        </p:grpSp>
        <p:grpSp>
          <p:nvGrpSpPr>
            <p:cNvPr id="18" name="Group 18"/>
            <p:cNvGrpSpPr/>
            <p:nvPr/>
          </p:nvGrpSpPr>
          <p:grpSpPr>
            <a:xfrm>
              <a:off x="0" y="0"/>
              <a:ext cx="4920696" cy="492069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0" name="TextBox 20"/>
              <p:cNvSpPr txBox="1"/>
              <p:nvPr/>
            </p:nvSpPr>
            <p:spPr>
              <a:xfrm>
                <a:off x="76200" y="0"/>
                <a:ext cx="660400" cy="736600"/>
              </a:xfrm>
              <a:prstGeom prst="rect">
                <a:avLst/>
              </a:prstGeom>
            </p:spPr>
            <p:txBody>
              <a:bodyPr lIns="50800" tIns="50800" rIns="50800" bIns="50800" rtlCol="0" anchor="ctr"/>
              <a:lstStyle/>
              <a:p>
                <a:pPr algn="ctr">
                  <a:lnSpc>
                    <a:spcPts val="4619"/>
                  </a:lnSpc>
                </a:pPr>
                <a:r>
                  <a:rPr lang="en-US" sz="3299" b="1">
                    <a:solidFill>
                      <a:srgbClr val="191919"/>
                    </a:solidFill>
                    <a:latin typeface="Aileron Bold"/>
                    <a:ea typeface="Aileron Bold"/>
                    <a:cs typeface="Aileron Bold"/>
                    <a:sym typeface="Aileron Bold"/>
                  </a:rPr>
                  <a:t>Preparation</a:t>
                </a:r>
              </a:p>
            </p:txBody>
          </p:sp>
        </p:grpSp>
      </p:grpSp>
      <p:sp>
        <p:nvSpPr>
          <p:cNvPr id="21" name="Freeform 21"/>
          <p:cNvSpPr/>
          <p:nvPr/>
        </p:nvSpPr>
        <p:spPr>
          <a:xfrm flipH="1">
            <a:off x="377470" y="270510"/>
            <a:ext cx="3483884" cy="3471215"/>
          </a:xfrm>
          <a:custGeom>
            <a:avLst/>
            <a:gdLst/>
            <a:ahLst/>
            <a:cxnLst/>
            <a:rect l="l" t="t" r="r" b="b"/>
            <a:pathLst>
              <a:path w="3483884" h="3471215">
                <a:moveTo>
                  <a:pt x="3483884" y="0"/>
                </a:moveTo>
                <a:lnTo>
                  <a:pt x="0" y="0"/>
                </a:lnTo>
                <a:lnTo>
                  <a:pt x="0" y="3471215"/>
                </a:lnTo>
                <a:lnTo>
                  <a:pt x="3483884" y="3471215"/>
                </a:lnTo>
                <a:lnTo>
                  <a:pt x="348388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extBox 2"/>
          <p:cNvSpPr txBox="1"/>
          <p:nvPr/>
        </p:nvSpPr>
        <p:spPr>
          <a:xfrm>
            <a:off x="3523712" y="1247775"/>
            <a:ext cx="11240576" cy="2057400"/>
          </a:xfrm>
          <a:prstGeom prst="rect">
            <a:avLst/>
          </a:prstGeom>
        </p:spPr>
        <p:txBody>
          <a:bodyPr lIns="0" tIns="0" rIns="0" bIns="0" rtlCol="0" anchor="t">
            <a:spAutoFit/>
          </a:bodyPr>
          <a:lstStyle/>
          <a:p>
            <a:pPr marL="0" lvl="0" indent="0" algn="ctr">
              <a:lnSpc>
                <a:spcPts val="8154"/>
              </a:lnSpc>
            </a:pPr>
            <a:r>
              <a:rPr lang="en-US" sz="6795" b="1">
                <a:solidFill>
                  <a:srgbClr val="162328"/>
                </a:solidFill>
                <a:latin typeface="Manrope Bold"/>
                <a:ea typeface="Manrope Bold"/>
                <a:cs typeface="Manrope Bold"/>
                <a:sym typeface="Manrope Bold"/>
              </a:rPr>
              <a:t>Outputs and deliverables of the CCC project</a:t>
            </a:r>
          </a:p>
        </p:txBody>
      </p:sp>
      <p:sp>
        <p:nvSpPr>
          <p:cNvPr id="3" name="Freeform 3"/>
          <p:cNvSpPr/>
          <p:nvPr/>
        </p:nvSpPr>
        <p:spPr>
          <a:xfrm>
            <a:off x="14541115" y="270510"/>
            <a:ext cx="3483884" cy="3471215"/>
          </a:xfrm>
          <a:custGeom>
            <a:avLst/>
            <a:gdLst/>
            <a:ahLst/>
            <a:cxnLst/>
            <a:rect l="l" t="t" r="r" b="b"/>
            <a:pathLst>
              <a:path w="3483884" h="3471215">
                <a:moveTo>
                  <a:pt x="0" y="0"/>
                </a:moveTo>
                <a:lnTo>
                  <a:pt x="3483884" y="0"/>
                </a:lnTo>
                <a:lnTo>
                  <a:pt x="3483884" y="3471215"/>
                </a:lnTo>
                <a:lnTo>
                  <a:pt x="0" y="3471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77470" y="270510"/>
            <a:ext cx="3483884" cy="3471215"/>
          </a:xfrm>
          <a:custGeom>
            <a:avLst/>
            <a:gdLst/>
            <a:ahLst/>
            <a:cxnLst/>
            <a:rect l="l" t="t" r="r" b="b"/>
            <a:pathLst>
              <a:path w="3483884" h="3471215">
                <a:moveTo>
                  <a:pt x="3483884" y="0"/>
                </a:moveTo>
                <a:lnTo>
                  <a:pt x="0" y="0"/>
                </a:lnTo>
                <a:lnTo>
                  <a:pt x="0" y="3471215"/>
                </a:lnTo>
                <a:lnTo>
                  <a:pt x="3483884" y="3471215"/>
                </a:lnTo>
                <a:lnTo>
                  <a:pt x="348388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2893736" y="6620311"/>
            <a:ext cx="12500529" cy="2983739"/>
            <a:chOff x="0" y="0"/>
            <a:chExt cx="16667372" cy="3978319"/>
          </a:xfrm>
        </p:grpSpPr>
        <p:grpSp>
          <p:nvGrpSpPr>
            <p:cNvPr id="6" name="Group 6"/>
            <p:cNvGrpSpPr/>
            <p:nvPr/>
          </p:nvGrpSpPr>
          <p:grpSpPr>
            <a:xfrm>
              <a:off x="0" y="190500"/>
              <a:ext cx="3787819" cy="37878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Guidance Papers</a:t>
                </a:r>
              </a:p>
            </p:txBody>
          </p:sp>
        </p:grpSp>
        <p:grpSp>
          <p:nvGrpSpPr>
            <p:cNvPr id="9" name="Group 9"/>
            <p:cNvGrpSpPr/>
            <p:nvPr/>
          </p:nvGrpSpPr>
          <p:grpSpPr>
            <a:xfrm>
              <a:off x="4293184" y="127000"/>
              <a:ext cx="3787819" cy="378781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Explanatory Movies</a:t>
                </a:r>
              </a:p>
            </p:txBody>
          </p:sp>
        </p:grpSp>
        <p:grpSp>
          <p:nvGrpSpPr>
            <p:cNvPr id="12" name="Group 12"/>
            <p:cNvGrpSpPr/>
            <p:nvPr/>
          </p:nvGrpSpPr>
          <p:grpSpPr>
            <a:xfrm>
              <a:off x="8586369" y="63500"/>
              <a:ext cx="3787819" cy="378781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Blueprints</a:t>
                </a:r>
              </a:p>
            </p:txBody>
          </p:sp>
        </p:grpSp>
        <p:grpSp>
          <p:nvGrpSpPr>
            <p:cNvPr id="15" name="Group 15"/>
            <p:cNvGrpSpPr/>
            <p:nvPr/>
          </p:nvGrpSpPr>
          <p:grpSpPr>
            <a:xfrm>
              <a:off x="12879553" y="0"/>
              <a:ext cx="3787819" cy="378781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Infographics</a:t>
                </a:r>
              </a:p>
            </p:txBody>
          </p:sp>
        </p:grpSp>
      </p:grpSp>
      <p:grpSp>
        <p:nvGrpSpPr>
          <p:cNvPr id="18" name="Group 18"/>
          <p:cNvGrpSpPr/>
          <p:nvPr/>
        </p:nvGrpSpPr>
        <p:grpSpPr>
          <a:xfrm>
            <a:off x="4503680" y="3960800"/>
            <a:ext cx="9280641" cy="2936114"/>
            <a:chOff x="0" y="0"/>
            <a:chExt cx="12374188" cy="3914819"/>
          </a:xfrm>
        </p:grpSpPr>
        <p:grpSp>
          <p:nvGrpSpPr>
            <p:cNvPr id="19" name="Group 19"/>
            <p:cNvGrpSpPr/>
            <p:nvPr/>
          </p:nvGrpSpPr>
          <p:grpSpPr>
            <a:xfrm>
              <a:off x="0" y="127000"/>
              <a:ext cx="3787819" cy="378781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Playbooks</a:t>
                </a:r>
              </a:p>
            </p:txBody>
          </p:sp>
        </p:grpSp>
        <p:grpSp>
          <p:nvGrpSpPr>
            <p:cNvPr id="22" name="Group 22"/>
            <p:cNvGrpSpPr/>
            <p:nvPr/>
          </p:nvGrpSpPr>
          <p:grpSpPr>
            <a:xfrm>
              <a:off x="4293184" y="63500"/>
              <a:ext cx="3787819" cy="378781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Case</a:t>
                </a:r>
              </a:p>
              <a:p>
                <a:pPr algn="ctr">
                  <a:lnSpc>
                    <a:spcPts val="3779"/>
                  </a:lnSpc>
                </a:pPr>
                <a:r>
                  <a:rPr lang="en-US" sz="2699" b="1">
                    <a:solidFill>
                      <a:srgbClr val="191919"/>
                    </a:solidFill>
                    <a:latin typeface="Aileron Bold"/>
                    <a:ea typeface="Aileron Bold"/>
                    <a:cs typeface="Aileron Bold"/>
                    <a:sym typeface="Aileron Bold"/>
                  </a:rPr>
                  <a:t>Studies</a:t>
                </a:r>
              </a:p>
            </p:txBody>
          </p:sp>
        </p:grpSp>
        <p:grpSp>
          <p:nvGrpSpPr>
            <p:cNvPr id="25" name="Group 25"/>
            <p:cNvGrpSpPr/>
            <p:nvPr/>
          </p:nvGrpSpPr>
          <p:grpSpPr>
            <a:xfrm>
              <a:off x="8586369" y="0"/>
              <a:ext cx="3787819" cy="378781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PR Materials</a:t>
                </a: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Freeform 2"/>
          <p:cNvSpPr/>
          <p:nvPr/>
        </p:nvSpPr>
        <p:spPr>
          <a:xfrm>
            <a:off x="14710864" y="5947258"/>
            <a:ext cx="3005490" cy="3585726"/>
          </a:xfrm>
          <a:custGeom>
            <a:avLst/>
            <a:gdLst/>
            <a:ahLst/>
            <a:cxnLst/>
            <a:rect l="l" t="t" r="r" b="b"/>
            <a:pathLst>
              <a:path w="3005490" h="3585726">
                <a:moveTo>
                  <a:pt x="0" y="0"/>
                </a:moveTo>
                <a:lnTo>
                  <a:pt x="3005490" y="0"/>
                </a:lnTo>
                <a:lnTo>
                  <a:pt x="3005490" y="3585726"/>
                </a:lnTo>
                <a:lnTo>
                  <a:pt x="0" y="3585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0941847" y="5947258"/>
            <a:ext cx="3005490" cy="3580704"/>
          </a:xfrm>
          <a:custGeom>
            <a:avLst/>
            <a:gdLst/>
            <a:ahLst/>
            <a:cxnLst/>
            <a:rect l="l" t="t" r="r" b="b"/>
            <a:pathLst>
              <a:path w="3005490" h="3580704">
                <a:moveTo>
                  <a:pt x="0" y="0"/>
                </a:moveTo>
                <a:lnTo>
                  <a:pt x="3005490" y="0"/>
                </a:lnTo>
                <a:lnTo>
                  <a:pt x="3005490" y="3580703"/>
                </a:lnTo>
                <a:lnTo>
                  <a:pt x="0" y="358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7172829" y="5942236"/>
            <a:ext cx="3005490" cy="3585726"/>
          </a:xfrm>
          <a:custGeom>
            <a:avLst/>
            <a:gdLst/>
            <a:ahLst/>
            <a:cxnLst/>
            <a:rect l="l" t="t" r="r" b="b"/>
            <a:pathLst>
              <a:path w="3005490" h="3585726">
                <a:moveTo>
                  <a:pt x="0" y="0"/>
                </a:moveTo>
                <a:lnTo>
                  <a:pt x="3005490" y="0"/>
                </a:lnTo>
                <a:lnTo>
                  <a:pt x="3005490" y="3585725"/>
                </a:lnTo>
                <a:lnTo>
                  <a:pt x="0" y="3585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4420271" y="551299"/>
            <a:ext cx="3296083" cy="3284098"/>
          </a:xfrm>
          <a:custGeom>
            <a:avLst/>
            <a:gdLst/>
            <a:ahLst/>
            <a:cxnLst/>
            <a:rect l="l" t="t" r="r" b="b"/>
            <a:pathLst>
              <a:path w="3296083" h="3284098">
                <a:moveTo>
                  <a:pt x="0" y="0"/>
                </a:moveTo>
                <a:lnTo>
                  <a:pt x="3296083" y="0"/>
                </a:lnTo>
                <a:lnTo>
                  <a:pt x="3296083" y="3284098"/>
                </a:lnTo>
                <a:lnTo>
                  <a:pt x="0" y="3284098"/>
                </a:lnTo>
                <a:lnTo>
                  <a:pt x="0" y="0"/>
                </a:lnTo>
                <a:close/>
              </a:path>
            </a:pathLst>
          </a:custGeom>
          <a:blipFill>
            <a:blip r:embed="rId9">
              <a:alphaModFix amt="4399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28700" y="7497331"/>
            <a:ext cx="4801104" cy="2030631"/>
          </a:xfrm>
          <a:custGeom>
            <a:avLst/>
            <a:gdLst/>
            <a:ahLst/>
            <a:cxnLst/>
            <a:rect l="l" t="t" r="r" b="b"/>
            <a:pathLst>
              <a:path w="4801104" h="2030631">
                <a:moveTo>
                  <a:pt x="0" y="0"/>
                </a:moveTo>
                <a:lnTo>
                  <a:pt x="4801104" y="0"/>
                </a:lnTo>
                <a:lnTo>
                  <a:pt x="4801104" y="2030630"/>
                </a:lnTo>
                <a:lnTo>
                  <a:pt x="0" y="2030630"/>
                </a:lnTo>
                <a:lnTo>
                  <a:pt x="0" y="0"/>
                </a:lnTo>
                <a:close/>
              </a:path>
            </a:pathLst>
          </a:custGeom>
          <a:blipFill>
            <a:blip r:embed="rId11"/>
            <a:stretch>
              <a:fillRect/>
            </a:stretch>
          </a:blipFill>
        </p:spPr>
        <p:txBody>
          <a:bodyPr/>
          <a:lstStyle/>
          <a:p>
            <a:endParaRPr lang="en-US"/>
          </a:p>
        </p:txBody>
      </p:sp>
      <p:sp>
        <p:nvSpPr>
          <p:cNvPr id="7" name="TextBox 7"/>
          <p:cNvSpPr txBox="1"/>
          <p:nvPr/>
        </p:nvSpPr>
        <p:spPr>
          <a:xfrm>
            <a:off x="14913476" y="8944102"/>
            <a:ext cx="2600265" cy="389240"/>
          </a:xfrm>
          <a:prstGeom prst="rect">
            <a:avLst/>
          </a:prstGeom>
        </p:spPr>
        <p:txBody>
          <a:bodyPr wrap="square" lIns="0" tIns="0" rIns="0" bIns="0" rtlCol="0" anchor="t">
            <a:spAutoFit/>
          </a:bodyPr>
          <a:lstStyle/>
          <a:p>
            <a:pPr algn="ctr">
              <a:lnSpc>
                <a:spcPts val="2991"/>
              </a:lnSpc>
              <a:spcBef>
                <a:spcPct val="0"/>
              </a:spcBef>
            </a:pPr>
            <a:r>
              <a:rPr lang="en-US" sz="2991" b="1" dirty="0">
                <a:solidFill>
                  <a:srgbClr val="ABCE78"/>
                </a:solidFill>
                <a:latin typeface="Manrope Ultra-Bold"/>
                <a:ea typeface="Manrope Ultra-Bold"/>
                <a:cs typeface="Manrope Ultra-Bold"/>
                <a:sym typeface="Manrope Ultra-Bold"/>
              </a:rPr>
              <a:t>CCC website</a:t>
            </a:r>
          </a:p>
        </p:txBody>
      </p:sp>
      <p:sp>
        <p:nvSpPr>
          <p:cNvPr id="8" name="TextBox 8"/>
          <p:cNvSpPr txBox="1"/>
          <p:nvPr/>
        </p:nvSpPr>
        <p:spPr>
          <a:xfrm>
            <a:off x="11225078" y="8944102"/>
            <a:ext cx="2423348" cy="389240"/>
          </a:xfrm>
          <a:prstGeom prst="rect">
            <a:avLst/>
          </a:prstGeom>
        </p:spPr>
        <p:txBody>
          <a:bodyPr lIns="0" tIns="0" rIns="0" bIns="0" rtlCol="0" anchor="t">
            <a:spAutoFit/>
          </a:bodyPr>
          <a:lstStyle/>
          <a:p>
            <a:pPr algn="ctr">
              <a:lnSpc>
                <a:spcPts val="2991"/>
              </a:lnSpc>
              <a:spcBef>
                <a:spcPct val="0"/>
              </a:spcBef>
            </a:pPr>
            <a:r>
              <a:rPr lang="en-US" sz="2991" b="1" dirty="0" err="1">
                <a:solidFill>
                  <a:srgbClr val="ABCE78"/>
                </a:solidFill>
                <a:latin typeface="Manrope Ultra-Bold"/>
                <a:ea typeface="Manrope Ultra-Bold"/>
                <a:cs typeface="Manrope Ultra-Bold"/>
                <a:sym typeface="Manrope Ultra-Bold"/>
              </a:rPr>
              <a:t>Linkedin</a:t>
            </a:r>
            <a:endParaRPr lang="en-US" sz="2991" b="1" dirty="0">
              <a:solidFill>
                <a:srgbClr val="ABCE78"/>
              </a:solidFill>
              <a:latin typeface="Manrope Ultra-Bold"/>
              <a:ea typeface="Manrope Ultra-Bold"/>
              <a:cs typeface="Manrope Ultra-Bold"/>
              <a:sym typeface="Manrope Ultra-Bold"/>
            </a:endParaRPr>
          </a:p>
        </p:txBody>
      </p:sp>
      <p:sp>
        <p:nvSpPr>
          <p:cNvPr id="9" name="TextBox 9"/>
          <p:cNvSpPr txBox="1"/>
          <p:nvPr/>
        </p:nvSpPr>
        <p:spPr>
          <a:xfrm>
            <a:off x="7463900" y="8944102"/>
            <a:ext cx="2423348" cy="389240"/>
          </a:xfrm>
          <a:prstGeom prst="rect">
            <a:avLst/>
          </a:prstGeom>
        </p:spPr>
        <p:txBody>
          <a:bodyPr lIns="0" tIns="0" rIns="0" bIns="0" rtlCol="0" anchor="t">
            <a:spAutoFit/>
          </a:bodyPr>
          <a:lstStyle/>
          <a:p>
            <a:pPr algn="ctr">
              <a:lnSpc>
                <a:spcPts val="2991"/>
              </a:lnSpc>
              <a:spcBef>
                <a:spcPct val="0"/>
              </a:spcBef>
            </a:pPr>
            <a:r>
              <a:rPr lang="en-US" sz="2991" b="1" dirty="0">
                <a:solidFill>
                  <a:srgbClr val="ABCE78"/>
                </a:solidFill>
                <a:latin typeface="Manrope Ultra-Bold"/>
                <a:ea typeface="Manrope Ultra-Bold"/>
                <a:cs typeface="Manrope Ultra-Bold"/>
                <a:sym typeface="Manrope Ultra-Bold"/>
              </a:rPr>
              <a:t>Instagram</a:t>
            </a:r>
          </a:p>
        </p:txBody>
      </p:sp>
      <p:sp>
        <p:nvSpPr>
          <p:cNvPr id="10" name="TextBox 10"/>
          <p:cNvSpPr txBox="1"/>
          <p:nvPr/>
        </p:nvSpPr>
        <p:spPr>
          <a:xfrm>
            <a:off x="12496800" y="4922641"/>
            <a:ext cx="5219554" cy="824975"/>
          </a:xfrm>
          <a:prstGeom prst="rect">
            <a:avLst/>
          </a:prstGeom>
        </p:spPr>
        <p:txBody>
          <a:bodyPr wrap="square" lIns="0" tIns="0" rIns="0" bIns="0" rtlCol="0" anchor="t">
            <a:spAutoFit/>
          </a:bodyPr>
          <a:lstStyle/>
          <a:p>
            <a:pPr algn="r">
              <a:lnSpc>
                <a:spcPts val="6276"/>
              </a:lnSpc>
              <a:spcBef>
                <a:spcPct val="0"/>
              </a:spcBef>
            </a:pPr>
            <a:r>
              <a:rPr lang="en-US" sz="6276" b="1" dirty="0">
                <a:solidFill>
                  <a:srgbClr val="FFFFFF"/>
                </a:solidFill>
                <a:latin typeface="Manrope Ultra-Bold"/>
                <a:ea typeface="Manrope Ultra-Bold"/>
                <a:cs typeface="Manrope Ultra-Bold"/>
                <a:sym typeface="Manrope Ultra-Bold"/>
              </a:rPr>
              <a:t>Follow us!</a:t>
            </a:r>
          </a:p>
        </p:txBody>
      </p:sp>
      <p:sp>
        <p:nvSpPr>
          <p:cNvPr id="11" name="TextBox 11"/>
          <p:cNvSpPr txBox="1"/>
          <p:nvPr/>
        </p:nvSpPr>
        <p:spPr>
          <a:xfrm>
            <a:off x="543553" y="465574"/>
            <a:ext cx="9046395"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Looking for more information?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Freeform 2"/>
          <p:cNvSpPr/>
          <p:nvPr/>
        </p:nvSpPr>
        <p:spPr>
          <a:xfrm>
            <a:off x="13902674" y="800100"/>
            <a:ext cx="3638364" cy="3625133"/>
          </a:xfrm>
          <a:custGeom>
            <a:avLst/>
            <a:gdLst/>
            <a:ahLst/>
            <a:cxnLst/>
            <a:rect l="l" t="t" r="r" b="b"/>
            <a:pathLst>
              <a:path w="3638364" h="3625133">
                <a:moveTo>
                  <a:pt x="0" y="0"/>
                </a:moveTo>
                <a:lnTo>
                  <a:pt x="3638364" y="0"/>
                </a:lnTo>
                <a:lnTo>
                  <a:pt x="3638364" y="3625133"/>
                </a:lnTo>
                <a:lnTo>
                  <a:pt x="0" y="362513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89278" y="2486109"/>
            <a:ext cx="16536722" cy="2276391"/>
          </a:xfrm>
          <a:prstGeom prst="rect">
            <a:avLst/>
          </a:prstGeom>
        </p:spPr>
        <p:txBody>
          <a:bodyPr lIns="0" tIns="0" rIns="0" bIns="0" rtlCol="0" anchor="t">
            <a:spAutoFit/>
          </a:bodyPr>
          <a:lstStyle/>
          <a:p>
            <a:pPr algn="l">
              <a:lnSpc>
                <a:spcPts val="8925"/>
              </a:lnSpc>
            </a:pPr>
            <a:r>
              <a:rPr lang="en-US" sz="7200" b="1" dirty="0">
                <a:solidFill>
                  <a:srgbClr val="3C3C3B"/>
                </a:solidFill>
                <a:latin typeface="Manrope Bold"/>
                <a:ea typeface="Manrope Bold"/>
                <a:cs typeface="Manrope Bold"/>
                <a:sym typeface="Manrope Bold"/>
              </a:rPr>
              <a:t>Interreg BSR project</a:t>
            </a:r>
          </a:p>
          <a:p>
            <a:pPr marL="0" lvl="0" indent="0" algn="l">
              <a:lnSpc>
                <a:spcPts val="8925"/>
              </a:lnSpc>
            </a:pPr>
            <a:r>
              <a:rPr lang="en-US" sz="7200" b="1" dirty="0">
                <a:solidFill>
                  <a:srgbClr val="3C3C3B"/>
                </a:solidFill>
                <a:latin typeface="Manrope Bold"/>
                <a:ea typeface="Manrope Bold"/>
                <a:cs typeface="Manrope Bold"/>
                <a:sym typeface="Manrope Bold"/>
              </a:rPr>
              <a:t>«Creative Circular Cities»</a:t>
            </a:r>
          </a:p>
        </p:txBody>
      </p:sp>
      <p:sp>
        <p:nvSpPr>
          <p:cNvPr id="4" name="TextBox 4"/>
          <p:cNvSpPr txBox="1"/>
          <p:nvPr/>
        </p:nvSpPr>
        <p:spPr>
          <a:xfrm>
            <a:off x="989278" y="4914900"/>
            <a:ext cx="16536722" cy="1410643"/>
          </a:xfrm>
          <a:prstGeom prst="rect">
            <a:avLst/>
          </a:prstGeom>
        </p:spPr>
        <p:txBody>
          <a:bodyPr lIns="0" tIns="0" rIns="0" bIns="0" rtlCol="0" anchor="t">
            <a:spAutoFit/>
          </a:bodyPr>
          <a:lstStyle/>
          <a:p>
            <a:pPr algn="l">
              <a:lnSpc>
                <a:spcPts val="4046"/>
              </a:lnSpc>
            </a:pPr>
            <a:r>
              <a:rPr lang="en-US" sz="3600" dirty="0">
                <a:solidFill>
                  <a:srgbClr val="3C3C3B"/>
                </a:solidFill>
                <a:latin typeface="Manrope"/>
                <a:ea typeface="Manrope Medium"/>
                <a:cs typeface="Manrope Medium"/>
                <a:sym typeface="Manrope Medium"/>
              </a:rPr>
              <a:t>Place | Date</a:t>
            </a:r>
          </a:p>
          <a:p>
            <a:pPr algn="l">
              <a:lnSpc>
                <a:spcPts val="4046"/>
              </a:lnSpc>
            </a:pPr>
            <a:r>
              <a:rPr lang="en-US" sz="3600" dirty="0">
                <a:solidFill>
                  <a:srgbClr val="3C3C3B"/>
                </a:solidFill>
                <a:latin typeface="Manrope"/>
                <a:ea typeface="Manrope Medium"/>
                <a:cs typeface="Manrope Medium"/>
                <a:sym typeface="Manrope Medium"/>
              </a:rPr>
              <a:t>Speaker</a:t>
            </a:r>
          </a:p>
          <a:p>
            <a:pPr marL="0" lvl="0" indent="0" algn="l">
              <a:lnSpc>
                <a:spcPts val="2975"/>
              </a:lnSpc>
            </a:pPr>
            <a:r>
              <a:rPr lang="en-US" sz="2800" u="sng" dirty="0">
                <a:latin typeface="Manrope"/>
                <a:ea typeface="Manrope Medium"/>
                <a:cs typeface="Manrope Medium"/>
                <a:sym typeface="Manrope Medium"/>
                <a:hlinkClick r:id="rId4">
                  <a:extLst>
                    <a:ext uri="{A12FA001-AC4F-418D-AE19-62706E023703}">
                      <ahyp:hlinkClr xmlns:ahyp="http://schemas.microsoft.com/office/drawing/2018/hyperlinkcolor" val="tx"/>
                    </a:ext>
                  </a:extLst>
                </a:hlinkClick>
              </a:rPr>
              <a:t>https://interreg-baltic.eu/project/ccc/</a:t>
            </a:r>
            <a:endParaRPr lang="en-US" sz="2800" u="sng">
              <a:latin typeface="Manrope"/>
              <a:ea typeface="Manrope Medium"/>
              <a:cs typeface="Manrope Medium"/>
              <a:hlinkClick r:id="rId4">
                <a:extLst>
                  <a:ext uri="{A12FA001-AC4F-418D-AE19-62706E023703}">
                    <ahyp:hlinkClr xmlns:ahyp="http://schemas.microsoft.com/office/drawing/2018/hyperlinkcolor" val="tx"/>
                  </a:ext>
                </a:extLst>
              </a:hlinkClick>
            </a:endParaRPr>
          </a:p>
        </p:txBody>
      </p:sp>
      <p:sp>
        <p:nvSpPr>
          <p:cNvPr id="5" name="Freeform 5"/>
          <p:cNvSpPr/>
          <p:nvPr/>
        </p:nvSpPr>
        <p:spPr>
          <a:xfrm>
            <a:off x="972806" y="8234378"/>
            <a:ext cx="8856994" cy="1186990"/>
          </a:xfrm>
          <a:custGeom>
            <a:avLst/>
            <a:gdLst/>
            <a:ahLst/>
            <a:cxnLst/>
            <a:rect l="l" t="t" r="r" b="b"/>
            <a:pathLst>
              <a:path w="8856994" h="1186990">
                <a:moveTo>
                  <a:pt x="0" y="0"/>
                </a:moveTo>
                <a:lnTo>
                  <a:pt x="8856994" y="0"/>
                </a:lnTo>
                <a:lnTo>
                  <a:pt x="8856994" y="1186990"/>
                </a:lnTo>
                <a:lnTo>
                  <a:pt x="0" y="1186990"/>
                </a:lnTo>
                <a:lnTo>
                  <a:pt x="0" y="0"/>
                </a:lnTo>
                <a:close/>
              </a:path>
            </a:pathLst>
          </a:custGeom>
          <a:blipFill>
            <a:blip r:embed="rId5"/>
            <a:stretch>
              <a:fillRect/>
            </a:stretch>
          </a:blipFill>
        </p:spPr>
        <p:txBody>
          <a:bodyPr/>
          <a:lstStyle/>
          <a:p>
            <a:endParaRPr lang="en-US"/>
          </a:p>
        </p:txBody>
      </p:sp>
      <p:sp>
        <p:nvSpPr>
          <p:cNvPr id="6" name="Freeform 6"/>
          <p:cNvSpPr/>
          <p:nvPr/>
        </p:nvSpPr>
        <p:spPr>
          <a:xfrm>
            <a:off x="13715784" y="7226556"/>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9266077" y="-12149"/>
            <a:ext cx="9021923" cy="10287000"/>
            <a:chOff x="0" y="0"/>
            <a:chExt cx="12029230" cy="13716000"/>
          </a:xfrm>
        </p:grpSpPr>
        <p:sp>
          <p:nvSpPr>
            <p:cNvPr id="3" name="Freeform 3" descr="B.6 Programme area - Interreg Baltic Sea Region"/>
            <p:cNvSpPr/>
            <p:nvPr/>
          </p:nvSpPr>
          <p:spPr>
            <a:xfrm>
              <a:off x="0" y="0"/>
              <a:ext cx="12029230" cy="13716000"/>
            </a:xfrm>
            <a:custGeom>
              <a:avLst/>
              <a:gdLst/>
              <a:ahLst/>
              <a:cxnLst/>
              <a:rect l="l" t="t" r="r" b="b"/>
              <a:pathLst>
                <a:path w="12029230" h="13716000">
                  <a:moveTo>
                    <a:pt x="0" y="0"/>
                  </a:moveTo>
                  <a:lnTo>
                    <a:pt x="12029230" y="0"/>
                  </a:lnTo>
                  <a:lnTo>
                    <a:pt x="12029230" y="13716000"/>
                  </a:lnTo>
                  <a:lnTo>
                    <a:pt x="0" y="13716000"/>
                  </a:lnTo>
                  <a:lnTo>
                    <a:pt x="0" y="0"/>
                  </a:lnTo>
                  <a:close/>
                </a:path>
              </a:pathLst>
            </a:custGeom>
            <a:blipFill>
              <a:blip r:embed="rId3"/>
              <a:stretch>
                <a:fillRect l="-79831" t="-12610" r="-12296" b="-6392"/>
              </a:stretch>
            </a:blipFill>
          </p:spPr>
          <p:txBody>
            <a:bodyPr/>
            <a:lstStyle/>
            <a:p>
              <a:endParaRPr lang="en-US"/>
            </a:p>
          </p:txBody>
        </p:sp>
        <p:sp>
          <p:nvSpPr>
            <p:cNvPr id="4" name="Freeform 4" descr="Pin with solid fill"/>
            <p:cNvSpPr/>
            <p:nvPr/>
          </p:nvSpPr>
          <p:spPr>
            <a:xfrm>
              <a:off x="7690683" y="5428635"/>
              <a:ext cx="882749" cy="882749"/>
            </a:xfrm>
            <a:custGeom>
              <a:avLst/>
              <a:gdLst/>
              <a:ahLst/>
              <a:cxnLst/>
              <a:rect l="l" t="t" r="r" b="b"/>
              <a:pathLst>
                <a:path w="882749" h="882749">
                  <a:moveTo>
                    <a:pt x="0" y="0"/>
                  </a:moveTo>
                  <a:lnTo>
                    <a:pt x="882749" y="0"/>
                  </a:lnTo>
                  <a:lnTo>
                    <a:pt x="882749"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Pin with solid fill"/>
            <p:cNvSpPr/>
            <p:nvPr/>
          </p:nvSpPr>
          <p:spPr>
            <a:xfrm>
              <a:off x="3677290" y="8149628"/>
              <a:ext cx="882749" cy="882749"/>
            </a:xfrm>
            <a:custGeom>
              <a:avLst/>
              <a:gdLst/>
              <a:ahLst/>
              <a:cxnLst/>
              <a:rect l="l" t="t" r="r" b="b"/>
              <a:pathLst>
                <a:path w="882749" h="882749">
                  <a:moveTo>
                    <a:pt x="0" y="0"/>
                  </a:moveTo>
                  <a:lnTo>
                    <a:pt x="882749" y="0"/>
                  </a:lnTo>
                  <a:lnTo>
                    <a:pt x="882749" y="882748"/>
                  </a:lnTo>
                  <a:lnTo>
                    <a:pt x="0" y="882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descr="Pin with solid fill"/>
            <p:cNvSpPr/>
            <p:nvPr/>
          </p:nvSpPr>
          <p:spPr>
            <a:xfrm>
              <a:off x="3986931" y="9675749"/>
              <a:ext cx="882749" cy="882749"/>
            </a:xfrm>
            <a:custGeom>
              <a:avLst/>
              <a:gdLst/>
              <a:ahLst/>
              <a:cxnLst/>
              <a:rect l="l" t="t" r="r" b="b"/>
              <a:pathLst>
                <a:path w="882749" h="882749">
                  <a:moveTo>
                    <a:pt x="0" y="0"/>
                  </a:moveTo>
                  <a:lnTo>
                    <a:pt x="882748" y="0"/>
                  </a:lnTo>
                  <a:lnTo>
                    <a:pt x="882748" y="882748"/>
                  </a:lnTo>
                  <a:lnTo>
                    <a:pt x="0" y="882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Pin with solid fill"/>
            <p:cNvSpPr/>
            <p:nvPr/>
          </p:nvSpPr>
          <p:spPr>
            <a:xfrm>
              <a:off x="8649632" y="6141312"/>
              <a:ext cx="882749" cy="882749"/>
            </a:xfrm>
            <a:custGeom>
              <a:avLst/>
              <a:gdLst/>
              <a:ahLst/>
              <a:cxnLst/>
              <a:rect l="l" t="t" r="r" b="b"/>
              <a:pathLst>
                <a:path w="882749" h="882749">
                  <a:moveTo>
                    <a:pt x="0" y="0"/>
                  </a:moveTo>
                  <a:lnTo>
                    <a:pt x="882748" y="0"/>
                  </a:lnTo>
                  <a:lnTo>
                    <a:pt x="882748"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Pin with solid fill"/>
            <p:cNvSpPr/>
            <p:nvPr/>
          </p:nvSpPr>
          <p:spPr>
            <a:xfrm>
              <a:off x="8611532" y="7670153"/>
              <a:ext cx="882749" cy="882749"/>
            </a:xfrm>
            <a:custGeom>
              <a:avLst/>
              <a:gdLst/>
              <a:ahLst/>
              <a:cxnLst/>
              <a:rect l="l" t="t" r="r" b="b"/>
              <a:pathLst>
                <a:path w="882749" h="882749">
                  <a:moveTo>
                    <a:pt x="0" y="0"/>
                  </a:moveTo>
                  <a:lnTo>
                    <a:pt x="882748" y="0"/>
                  </a:lnTo>
                  <a:lnTo>
                    <a:pt x="882748"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descr="Pin with solid fill"/>
            <p:cNvSpPr/>
            <p:nvPr/>
          </p:nvSpPr>
          <p:spPr>
            <a:xfrm>
              <a:off x="6642747" y="9358512"/>
              <a:ext cx="882749" cy="882749"/>
            </a:xfrm>
            <a:custGeom>
              <a:avLst/>
              <a:gdLst/>
              <a:ahLst/>
              <a:cxnLst/>
              <a:rect l="l" t="t" r="r" b="b"/>
              <a:pathLst>
                <a:path w="882749" h="882749">
                  <a:moveTo>
                    <a:pt x="0" y="0"/>
                  </a:moveTo>
                  <a:lnTo>
                    <a:pt x="882748" y="0"/>
                  </a:lnTo>
                  <a:lnTo>
                    <a:pt x="882748"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TextBox 10"/>
          <p:cNvSpPr txBox="1"/>
          <p:nvPr/>
        </p:nvSpPr>
        <p:spPr>
          <a:xfrm>
            <a:off x="849462" y="5298869"/>
            <a:ext cx="7028181" cy="4111831"/>
          </a:xfrm>
          <a:prstGeom prst="rect">
            <a:avLst/>
          </a:prstGeom>
        </p:spPr>
        <p:txBody>
          <a:bodyPr lIns="0" tIns="0" rIns="0" bIns="0" rtlCol="0" anchor="t">
            <a:spAutoFit/>
          </a:bodyPr>
          <a:lstStyle/>
          <a:p>
            <a:pPr algn="l">
              <a:lnSpc>
                <a:spcPts val="5374"/>
              </a:lnSpc>
            </a:pPr>
            <a:r>
              <a:rPr lang="en-US" sz="3839" dirty="0">
                <a:solidFill>
                  <a:srgbClr val="162328"/>
                </a:solidFill>
                <a:latin typeface="Manrope"/>
                <a:ea typeface="Manrope Medium"/>
                <a:cs typeface="Manrope Medium"/>
                <a:sym typeface="Manrope Medium"/>
              </a:rPr>
              <a:t>CCC brings together</a:t>
            </a:r>
          </a:p>
          <a:p>
            <a:pPr algn="l">
              <a:lnSpc>
                <a:spcPts val="5374"/>
              </a:lnSpc>
            </a:pPr>
            <a:r>
              <a:rPr lang="en-US" sz="3839" dirty="0">
                <a:solidFill>
                  <a:srgbClr val="162328"/>
                </a:solidFill>
                <a:latin typeface="Manrope"/>
                <a:ea typeface="Manrope Medium"/>
                <a:cs typeface="Manrope Medium"/>
                <a:sym typeface="Manrope Medium"/>
              </a:rPr>
              <a:t>14 partners from six Baltic Sea Region cities to showcase how culture and creativity</a:t>
            </a:r>
          </a:p>
          <a:p>
            <a:pPr algn="l">
              <a:lnSpc>
                <a:spcPts val="5374"/>
              </a:lnSpc>
            </a:pPr>
            <a:r>
              <a:rPr lang="en-US" sz="3839" dirty="0">
                <a:solidFill>
                  <a:srgbClr val="162328"/>
                </a:solidFill>
                <a:latin typeface="Manrope"/>
                <a:ea typeface="Manrope Medium"/>
                <a:cs typeface="Manrope Medium"/>
                <a:sym typeface="Manrope Medium"/>
              </a:rPr>
              <a:t>can play a key role in driving</a:t>
            </a:r>
          </a:p>
          <a:p>
            <a:pPr marL="0" lvl="0" indent="0" algn="l">
              <a:lnSpc>
                <a:spcPts val="5374"/>
              </a:lnSpc>
            </a:pPr>
            <a:r>
              <a:rPr lang="en-US" sz="3839" dirty="0">
                <a:solidFill>
                  <a:srgbClr val="162328"/>
                </a:solidFill>
                <a:latin typeface="Manrope"/>
                <a:ea typeface="Manrope Medium"/>
                <a:cs typeface="Manrope Medium"/>
                <a:sym typeface="Manrope Medium"/>
              </a:rPr>
              <a:t>a circular economy</a:t>
            </a:r>
          </a:p>
        </p:txBody>
      </p:sp>
      <p:sp>
        <p:nvSpPr>
          <p:cNvPr id="11" name="TextBox 11"/>
          <p:cNvSpPr txBox="1"/>
          <p:nvPr/>
        </p:nvSpPr>
        <p:spPr>
          <a:xfrm>
            <a:off x="849462" y="683499"/>
            <a:ext cx="6239077" cy="3086100"/>
          </a:xfrm>
          <a:prstGeom prst="rect">
            <a:avLst/>
          </a:prstGeom>
        </p:spPr>
        <p:txBody>
          <a:bodyPr lIns="0" tIns="0" rIns="0" bIns="0" rtlCol="0" anchor="t">
            <a:spAutoFit/>
          </a:bodyPr>
          <a:lstStyle/>
          <a:p>
            <a:pPr marL="0" lvl="0" indent="0" algn="l">
              <a:lnSpc>
                <a:spcPts val="8154"/>
              </a:lnSpc>
            </a:pPr>
            <a:r>
              <a:rPr lang="en-US" sz="6795" b="1">
                <a:solidFill>
                  <a:srgbClr val="162328"/>
                </a:solidFill>
                <a:latin typeface="Manrope Bold"/>
                <a:ea typeface="Manrope Bold"/>
                <a:cs typeface="Manrope Bold"/>
                <a:sym typeface="Manrope Bold"/>
              </a:rPr>
              <a:t>Creative Circular Cities (CCC)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Freeform 2"/>
          <p:cNvSpPr/>
          <p:nvPr/>
        </p:nvSpPr>
        <p:spPr>
          <a:xfrm>
            <a:off x="1855341" y="2759222"/>
            <a:ext cx="5157989" cy="2902543"/>
          </a:xfrm>
          <a:custGeom>
            <a:avLst/>
            <a:gdLst/>
            <a:ahLst/>
            <a:cxnLst/>
            <a:rect l="l" t="t" r="r" b="b"/>
            <a:pathLst>
              <a:path w="5157989" h="2902543">
                <a:moveTo>
                  <a:pt x="0" y="0"/>
                </a:moveTo>
                <a:lnTo>
                  <a:pt x="5157989" y="0"/>
                </a:lnTo>
                <a:lnTo>
                  <a:pt x="5157989" y="2902544"/>
                </a:lnTo>
                <a:lnTo>
                  <a:pt x="0" y="2902544"/>
                </a:lnTo>
                <a:lnTo>
                  <a:pt x="0" y="0"/>
                </a:lnTo>
                <a:close/>
              </a:path>
            </a:pathLst>
          </a:custGeom>
          <a:blipFill>
            <a:blip r:embed="rId3"/>
            <a:stretch>
              <a:fillRect/>
            </a:stretch>
          </a:blipFill>
        </p:spPr>
        <p:txBody>
          <a:bodyPr/>
          <a:lstStyle/>
          <a:p>
            <a:endParaRPr lang="en-US"/>
          </a:p>
        </p:txBody>
      </p:sp>
      <p:sp>
        <p:nvSpPr>
          <p:cNvPr id="3" name="Freeform 3"/>
          <p:cNvSpPr/>
          <p:nvPr/>
        </p:nvSpPr>
        <p:spPr>
          <a:xfrm>
            <a:off x="6575214" y="1895406"/>
            <a:ext cx="5137571" cy="2891054"/>
          </a:xfrm>
          <a:custGeom>
            <a:avLst/>
            <a:gdLst/>
            <a:ahLst/>
            <a:cxnLst/>
            <a:rect l="l" t="t" r="r" b="b"/>
            <a:pathLst>
              <a:path w="5137571" h="2891054">
                <a:moveTo>
                  <a:pt x="0" y="0"/>
                </a:moveTo>
                <a:lnTo>
                  <a:pt x="5137572" y="0"/>
                </a:lnTo>
                <a:lnTo>
                  <a:pt x="5137572" y="2891054"/>
                </a:lnTo>
                <a:lnTo>
                  <a:pt x="0" y="2891054"/>
                </a:lnTo>
                <a:lnTo>
                  <a:pt x="0" y="0"/>
                </a:lnTo>
                <a:close/>
              </a:path>
            </a:pathLst>
          </a:custGeom>
          <a:blipFill>
            <a:blip r:embed="rId4"/>
            <a:stretch>
              <a:fillRect/>
            </a:stretch>
          </a:blipFill>
        </p:spPr>
        <p:txBody>
          <a:bodyPr/>
          <a:lstStyle/>
          <a:p>
            <a:endParaRPr lang="en-US"/>
          </a:p>
        </p:txBody>
      </p:sp>
      <p:sp>
        <p:nvSpPr>
          <p:cNvPr id="4" name="Freeform 4"/>
          <p:cNvSpPr/>
          <p:nvPr/>
        </p:nvSpPr>
        <p:spPr>
          <a:xfrm>
            <a:off x="11444262" y="2762946"/>
            <a:ext cx="5151372" cy="2898820"/>
          </a:xfrm>
          <a:custGeom>
            <a:avLst/>
            <a:gdLst/>
            <a:ahLst/>
            <a:cxnLst/>
            <a:rect l="l" t="t" r="r" b="b"/>
            <a:pathLst>
              <a:path w="5151372" h="2898820">
                <a:moveTo>
                  <a:pt x="0" y="0"/>
                </a:moveTo>
                <a:lnTo>
                  <a:pt x="5151372" y="0"/>
                </a:lnTo>
                <a:lnTo>
                  <a:pt x="5151372" y="2898820"/>
                </a:lnTo>
                <a:lnTo>
                  <a:pt x="0" y="2898820"/>
                </a:lnTo>
                <a:lnTo>
                  <a:pt x="0" y="0"/>
                </a:lnTo>
                <a:close/>
              </a:path>
            </a:pathLst>
          </a:custGeom>
          <a:blipFill>
            <a:blip r:embed="rId5"/>
            <a:stretch>
              <a:fillRect/>
            </a:stretch>
          </a:blipFill>
        </p:spPr>
        <p:txBody>
          <a:bodyPr/>
          <a:lstStyle/>
          <a:p>
            <a:endParaRPr lang="en-US"/>
          </a:p>
        </p:txBody>
      </p:sp>
      <p:sp>
        <p:nvSpPr>
          <p:cNvPr id="5" name="Freeform 5"/>
          <p:cNvSpPr/>
          <p:nvPr/>
        </p:nvSpPr>
        <p:spPr>
          <a:xfrm>
            <a:off x="1995537" y="5663859"/>
            <a:ext cx="5156925" cy="2901945"/>
          </a:xfrm>
          <a:custGeom>
            <a:avLst/>
            <a:gdLst/>
            <a:ahLst/>
            <a:cxnLst/>
            <a:rect l="l" t="t" r="r" b="b"/>
            <a:pathLst>
              <a:path w="5156925" h="2901945">
                <a:moveTo>
                  <a:pt x="0" y="0"/>
                </a:moveTo>
                <a:lnTo>
                  <a:pt x="5156925" y="0"/>
                </a:lnTo>
                <a:lnTo>
                  <a:pt x="5156925" y="2901945"/>
                </a:lnTo>
                <a:lnTo>
                  <a:pt x="0" y="2901945"/>
                </a:lnTo>
                <a:lnTo>
                  <a:pt x="0" y="0"/>
                </a:lnTo>
                <a:close/>
              </a:path>
            </a:pathLst>
          </a:custGeom>
          <a:blipFill>
            <a:blip r:embed="rId6"/>
            <a:stretch>
              <a:fillRect/>
            </a:stretch>
          </a:blipFill>
        </p:spPr>
        <p:txBody>
          <a:bodyPr/>
          <a:lstStyle/>
          <a:p>
            <a:endParaRPr lang="en-US"/>
          </a:p>
        </p:txBody>
      </p:sp>
      <p:sp>
        <p:nvSpPr>
          <p:cNvPr id="6" name="Freeform 6"/>
          <p:cNvSpPr/>
          <p:nvPr/>
        </p:nvSpPr>
        <p:spPr>
          <a:xfrm>
            <a:off x="6667402" y="6354982"/>
            <a:ext cx="5159366" cy="2903318"/>
          </a:xfrm>
          <a:custGeom>
            <a:avLst/>
            <a:gdLst/>
            <a:ahLst/>
            <a:cxnLst/>
            <a:rect l="l" t="t" r="r" b="b"/>
            <a:pathLst>
              <a:path w="5159366" h="2903318">
                <a:moveTo>
                  <a:pt x="0" y="0"/>
                </a:moveTo>
                <a:lnTo>
                  <a:pt x="5159366" y="0"/>
                </a:lnTo>
                <a:lnTo>
                  <a:pt x="5159366" y="2903318"/>
                </a:lnTo>
                <a:lnTo>
                  <a:pt x="0" y="2903318"/>
                </a:lnTo>
                <a:lnTo>
                  <a:pt x="0" y="0"/>
                </a:lnTo>
                <a:close/>
              </a:path>
            </a:pathLst>
          </a:custGeom>
          <a:blipFill>
            <a:blip r:embed="rId7"/>
            <a:stretch>
              <a:fillRect/>
            </a:stretch>
          </a:blipFill>
        </p:spPr>
        <p:txBody>
          <a:bodyPr/>
          <a:lstStyle/>
          <a:p>
            <a:endParaRPr lang="en-US"/>
          </a:p>
        </p:txBody>
      </p:sp>
      <p:sp>
        <p:nvSpPr>
          <p:cNvPr id="7" name="Freeform 7"/>
          <p:cNvSpPr/>
          <p:nvPr/>
        </p:nvSpPr>
        <p:spPr>
          <a:xfrm>
            <a:off x="11444262" y="5659672"/>
            <a:ext cx="5164366" cy="2906132"/>
          </a:xfrm>
          <a:custGeom>
            <a:avLst/>
            <a:gdLst/>
            <a:ahLst/>
            <a:cxnLst/>
            <a:rect l="l" t="t" r="r" b="b"/>
            <a:pathLst>
              <a:path w="5164366" h="2906132">
                <a:moveTo>
                  <a:pt x="0" y="0"/>
                </a:moveTo>
                <a:lnTo>
                  <a:pt x="5164365" y="0"/>
                </a:lnTo>
                <a:lnTo>
                  <a:pt x="5164365" y="2906132"/>
                </a:lnTo>
                <a:lnTo>
                  <a:pt x="0" y="2906132"/>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2304692" y="644059"/>
            <a:ext cx="14290942" cy="1028700"/>
          </a:xfrm>
          <a:prstGeom prst="rect">
            <a:avLst/>
          </a:prstGeom>
        </p:spPr>
        <p:txBody>
          <a:bodyPr lIns="0" tIns="0" rIns="0" bIns="0" rtlCol="0" anchor="t">
            <a:spAutoFit/>
          </a:bodyPr>
          <a:lstStyle/>
          <a:p>
            <a:pPr marL="0" lvl="0" indent="0" algn="ctr">
              <a:lnSpc>
                <a:spcPts val="8160"/>
              </a:lnSpc>
            </a:pPr>
            <a:r>
              <a:rPr lang="en-US" sz="6800" b="1">
                <a:solidFill>
                  <a:srgbClr val="162328"/>
                </a:solidFill>
                <a:latin typeface="Manrope Bold"/>
                <a:ea typeface="Manrope Bold"/>
                <a:cs typeface="Manrope Bold"/>
                <a:sym typeface="Manrope Bold"/>
              </a:rPr>
              <a:t>Creative Circular Cities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 y="4963072"/>
            <a:ext cx="10768107" cy="4504101"/>
            <a:chOff x="0" y="0"/>
            <a:chExt cx="3011690" cy="1186265"/>
          </a:xfrm>
        </p:grpSpPr>
        <p:sp>
          <p:nvSpPr>
            <p:cNvPr id="4" name="Freeform 4"/>
            <p:cNvSpPr/>
            <p:nvPr/>
          </p:nvSpPr>
          <p:spPr>
            <a:xfrm>
              <a:off x="0" y="0"/>
              <a:ext cx="3011690" cy="1186265"/>
            </a:xfrm>
            <a:custGeom>
              <a:avLst/>
              <a:gdLst/>
              <a:ahLst/>
              <a:cxnLst/>
              <a:rect l="l" t="t" r="r" b="b"/>
              <a:pathLst>
                <a:path w="3011690" h="1186265">
                  <a:moveTo>
                    <a:pt x="34529" y="0"/>
                  </a:moveTo>
                  <a:lnTo>
                    <a:pt x="2977161" y="0"/>
                  </a:lnTo>
                  <a:cubicBezTo>
                    <a:pt x="2986318" y="0"/>
                    <a:pt x="2995101" y="3638"/>
                    <a:pt x="3001576" y="10113"/>
                  </a:cubicBezTo>
                  <a:cubicBezTo>
                    <a:pt x="3008052" y="16589"/>
                    <a:pt x="3011690" y="25371"/>
                    <a:pt x="3011690" y="34529"/>
                  </a:cubicBezTo>
                  <a:lnTo>
                    <a:pt x="3011690" y="1151736"/>
                  </a:lnTo>
                  <a:cubicBezTo>
                    <a:pt x="3011690" y="1170806"/>
                    <a:pt x="2996231" y="1186265"/>
                    <a:pt x="2977161" y="1186265"/>
                  </a:cubicBezTo>
                  <a:lnTo>
                    <a:pt x="34529" y="1186265"/>
                  </a:lnTo>
                  <a:cubicBezTo>
                    <a:pt x="25371" y="1186265"/>
                    <a:pt x="16589" y="1182628"/>
                    <a:pt x="10113" y="1176152"/>
                  </a:cubicBezTo>
                  <a:cubicBezTo>
                    <a:pt x="3638" y="1169677"/>
                    <a:pt x="0" y="1160894"/>
                    <a:pt x="0" y="1151736"/>
                  </a:cubicBezTo>
                  <a:lnTo>
                    <a:pt x="0" y="34529"/>
                  </a:lnTo>
                  <a:cubicBezTo>
                    <a:pt x="0" y="25371"/>
                    <a:pt x="3638" y="16589"/>
                    <a:pt x="10113" y="10113"/>
                  </a:cubicBezTo>
                  <a:cubicBezTo>
                    <a:pt x="16589" y="3638"/>
                    <a:pt x="25371" y="0"/>
                    <a:pt x="34529" y="0"/>
                  </a:cubicBezTo>
                  <a:close/>
                </a:path>
              </a:pathLst>
            </a:custGeom>
            <a:solidFill>
              <a:srgbClr val="FFFFFF">
                <a:alpha val="49804"/>
              </a:srgbClr>
            </a:solidFill>
          </p:spPr>
          <p:txBody>
            <a:bodyPr/>
            <a:lstStyle/>
            <a:p>
              <a:endParaRPr lang="en-US"/>
            </a:p>
          </p:txBody>
        </p:sp>
        <p:sp>
          <p:nvSpPr>
            <p:cNvPr id="5" name="TextBox 5"/>
            <p:cNvSpPr txBox="1"/>
            <p:nvPr/>
          </p:nvSpPr>
          <p:spPr>
            <a:xfrm>
              <a:off x="0" y="-57150"/>
              <a:ext cx="3011690" cy="1243415"/>
            </a:xfrm>
            <a:prstGeom prst="rect">
              <a:avLst/>
            </a:prstGeom>
          </p:spPr>
          <p:txBody>
            <a:bodyPr lIns="50800" tIns="50800" rIns="50800" bIns="50800" rtlCol="0" anchor="ctr"/>
            <a:lstStyle/>
            <a:p>
              <a:pPr algn="ctr">
                <a:lnSpc>
                  <a:spcPts val="3207"/>
                </a:lnSpc>
              </a:pPr>
              <a:endParaRPr/>
            </a:p>
          </p:txBody>
        </p:sp>
      </p:grpSp>
      <p:sp>
        <p:nvSpPr>
          <p:cNvPr id="6" name="Freeform 6"/>
          <p:cNvSpPr>
            <a:spLocks noChangeAspect="1"/>
          </p:cNvSpPr>
          <p:nvPr/>
        </p:nvSpPr>
        <p:spPr>
          <a:xfrm>
            <a:off x="10552195" y="1722030"/>
            <a:ext cx="7735805" cy="1699440"/>
          </a:xfrm>
          <a:custGeom>
            <a:avLst/>
            <a:gdLst/>
            <a:ahLst/>
            <a:cxnLst/>
            <a:rect l="l" t="t" r="r" b="b"/>
            <a:pathLst>
              <a:path w="6845841" h="1503929">
                <a:moveTo>
                  <a:pt x="0" y="0"/>
                </a:moveTo>
                <a:lnTo>
                  <a:pt x="6845841" y="0"/>
                </a:lnTo>
                <a:lnTo>
                  <a:pt x="6845841" y="1503929"/>
                </a:lnTo>
                <a:lnTo>
                  <a:pt x="0" y="1503929"/>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839149" y="5637254"/>
            <a:ext cx="9201902" cy="3155736"/>
          </a:xfrm>
          <a:prstGeom prst="rect">
            <a:avLst/>
          </a:prstGeom>
        </p:spPr>
        <p:txBody>
          <a:bodyPr lIns="0" tIns="0" rIns="0" bIns="0" rtlCol="0" anchor="t">
            <a:spAutoFit/>
          </a:bodyPr>
          <a:lstStyle/>
          <a:p>
            <a:pPr algn="l">
              <a:lnSpc>
                <a:spcPts val="4551"/>
              </a:lnSpc>
            </a:pPr>
            <a:r>
              <a:rPr lang="en-US" sz="3251" dirty="0">
                <a:solidFill>
                  <a:srgbClr val="162328"/>
                </a:solidFill>
                <a:latin typeface="Manrope Medium"/>
                <a:ea typeface="Manrope Medium"/>
                <a:cs typeface="Manrope Medium"/>
                <a:sym typeface="Manrope Medium"/>
              </a:rPr>
              <a:t>The Interreg BSR </a:t>
            </a:r>
            <a:r>
              <a:rPr lang="en-US" sz="3251" dirty="0" err="1">
                <a:solidFill>
                  <a:srgbClr val="162328"/>
                </a:solidFill>
                <a:latin typeface="Manrope Medium"/>
                <a:ea typeface="Manrope Medium"/>
                <a:cs typeface="Manrope Medium"/>
                <a:sym typeface="Manrope Medium"/>
              </a:rPr>
              <a:t>programme</a:t>
            </a:r>
            <a:r>
              <a:rPr lang="en-US" sz="3251" dirty="0">
                <a:solidFill>
                  <a:srgbClr val="162328"/>
                </a:solidFill>
                <a:latin typeface="Manrope Medium"/>
                <a:ea typeface="Manrope Medium"/>
                <a:cs typeface="Manrope Medium"/>
                <a:sym typeface="Manrope Medium"/>
              </a:rPr>
              <a:t> is a source of</a:t>
            </a:r>
          </a:p>
          <a:p>
            <a:pPr algn="l">
              <a:lnSpc>
                <a:spcPts val="4551"/>
              </a:lnSpc>
            </a:pPr>
            <a:r>
              <a:rPr lang="en-US" sz="3251" dirty="0">
                <a:solidFill>
                  <a:srgbClr val="162328"/>
                </a:solidFill>
                <a:latin typeface="Manrope Medium"/>
                <a:ea typeface="Manrope Medium"/>
                <a:cs typeface="Manrope Medium"/>
                <a:sym typeface="Manrope Medium"/>
              </a:rPr>
              <a:t>EU funding that brings together cultures, perspectives and expertise to get the best ideas and joint solutions.</a:t>
            </a:r>
          </a:p>
          <a:p>
            <a:pPr algn="l">
              <a:lnSpc>
                <a:spcPts val="1853"/>
              </a:lnSpc>
            </a:pPr>
            <a:endParaRPr lang="en-US" sz="3251" dirty="0">
              <a:solidFill>
                <a:srgbClr val="162328"/>
              </a:solidFill>
              <a:latin typeface="Manrope Medium"/>
              <a:ea typeface="Manrope Medium"/>
              <a:cs typeface="Manrope Medium"/>
              <a:sym typeface="Manrope Medium"/>
            </a:endParaRPr>
          </a:p>
          <a:p>
            <a:pPr marL="0" lvl="0" indent="0" algn="l">
              <a:lnSpc>
                <a:spcPts val="4551"/>
              </a:lnSpc>
            </a:pPr>
            <a:r>
              <a:rPr lang="en-US" sz="3251" dirty="0">
                <a:solidFill>
                  <a:srgbClr val="162328"/>
                </a:solidFill>
                <a:latin typeface="Manrope Medium"/>
                <a:ea typeface="Manrope Medium"/>
                <a:cs typeface="Manrope Medium"/>
                <a:sym typeface="Manrope Medium"/>
              </a:rPr>
              <a:t>With the support of Interreg BSR, projects drive the transition to a green and resilient region.  </a:t>
            </a:r>
          </a:p>
        </p:txBody>
      </p:sp>
      <p:sp>
        <p:nvSpPr>
          <p:cNvPr id="8" name="TextBox 8"/>
          <p:cNvSpPr txBox="1"/>
          <p:nvPr/>
        </p:nvSpPr>
        <p:spPr>
          <a:xfrm>
            <a:off x="839149" y="1028700"/>
            <a:ext cx="8115300" cy="3086100"/>
          </a:xfrm>
          <a:prstGeom prst="rect">
            <a:avLst/>
          </a:prstGeom>
        </p:spPr>
        <p:txBody>
          <a:bodyPr lIns="0" tIns="0" rIns="0" bIns="0" rtlCol="0" anchor="t">
            <a:spAutoFit/>
          </a:bodyPr>
          <a:lstStyle/>
          <a:p>
            <a:pPr algn="l">
              <a:lnSpc>
                <a:spcPts val="8154"/>
              </a:lnSpc>
            </a:pPr>
            <a:r>
              <a:rPr lang="en-US" sz="6795" b="1">
                <a:solidFill>
                  <a:srgbClr val="162328"/>
                </a:solidFill>
                <a:latin typeface="Manrope Bold"/>
                <a:ea typeface="Manrope Bold"/>
                <a:cs typeface="Manrope Bold"/>
                <a:sym typeface="Manrope Bold"/>
              </a:rPr>
              <a:t>Interreg</a:t>
            </a:r>
          </a:p>
          <a:p>
            <a:pPr marL="0" lvl="0" indent="0" algn="l">
              <a:lnSpc>
                <a:spcPts val="8154"/>
              </a:lnSpc>
            </a:pPr>
            <a:r>
              <a:rPr lang="en-US" sz="6795" b="1">
                <a:solidFill>
                  <a:srgbClr val="162328"/>
                </a:solidFill>
                <a:latin typeface="Manrope Bold"/>
                <a:ea typeface="Manrope Bold"/>
                <a:cs typeface="Manrope Bold"/>
                <a:sym typeface="Manrope Bold"/>
              </a:rPr>
              <a:t>Baltic Sea Region 2021 - 2027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257302" y="4630797"/>
            <a:ext cx="15640400" cy="4627503"/>
            <a:chOff x="0" y="0"/>
            <a:chExt cx="20853866" cy="6170004"/>
          </a:xfrm>
        </p:grpSpPr>
        <p:grpSp>
          <p:nvGrpSpPr>
            <p:cNvPr id="3" name="Group 3"/>
            <p:cNvGrpSpPr/>
            <p:nvPr/>
          </p:nvGrpSpPr>
          <p:grpSpPr>
            <a:xfrm>
              <a:off x="621878" y="0"/>
              <a:ext cx="6170004" cy="617000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6" name="Freeform 6" descr="City with solid fill"/>
            <p:cNvSpPr/>
            <p:nvPr/>
          </p:nvSpPr>
          <p:spPr>
            <a:xfrm>
              <a:off x="1996012" y="894540"/>
              <a:ext cx="3421736" cy="3421736"/>
            </a:xfrm>
            <a:custGeom>
              <a:avLst/>
              <a:gdLst/>
              <a:ahLst/>
              <a:cxnLst/>
              <a:rect l="l" t="t" r="r" b="b"/>
              <a:pathLst>
                <a:path w="3421736" h="3421736">
                  <a:moveTo>
                    <a:pt x="0" y="0"/>
                  </a:moveTo>
                  <a:lnTo>
                    <a:pt x="3421736" y="0"/>
                  </a:lnTo>
                  <a:lnTo>
                    <a:pt x="3421736" y="3421736"/>
                  </a:lnTo>
                  <a:lnTo>
                    <a:pt x="0" y="34217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430596" y="0"/>
              <a:ext cx="6170004" cy="617000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10" name="Freeform 10" descr="Board Of Directors with solid fill"/>
            <p:cNvSpPr/>
            <p:nvPr/>
          </p:nvSpPr>
          <p:spPr>
            <a:xfrm>
              <a:off x="8995810" y="1085620"/>
              <a:ext cx="3039576" cy="3039576"/>
            </a:xfrm>
            <a:custGeom>
              <a:avLst/>
              <a:gdLst/>
              <a:ahLst/>
              <a:cxnLst/>
              <a:rect l="l" t="t" r="r" b="b"/>
              <a:pathLst>
                <a:path w="3039576" h="3039576">
                  <a:moveTo>
                    <a:pt x="0" y="0"/>
                  </a:moveTo>
                  <a:lnTo>
                    <a:pt x="3039576" y="0"/>
                  </a:lnTo>
                  <a:lnTo>
                    <a:pt x="3039576" y="3039576"/>
                  </a:lnTo>
                  <a:lnTo>
                    <a:pt x="0" y="30395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14235178" y="0"/>
              <a:ext cx="6170004" cy="617000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14" name="Freeform 14" descr="NGO Generic Detailed Outline icon"/>
            <p:cNvSpPr/>
            <p:nvPr/>
          </p:nvSpPr>
          <p:spPr>
            <a:xfrm>
              <a:off x="15950548" y="1235776"/>
              <a:ext cx="2739264" cy="2739264"/>
            </a:xfrm>
            <a:custGeom>
              <a:avLst/>
              <a:gdLst/>
              <a:ahLst/>
              <a:cxnLst/>
              <a:rect l="l" t="t" r="r" b="b"/>
              <a:pathLst>
                <a:path w="2739264" h="2739264">
                  <a:moveTo>
                    <a:pt x="0" y="0"/>
                  </a:moveTo>
                  <a:lnTo>
                    <a:pt x="2739264" y="0"/>
                  </a:lnTo>
                  <a:lnTo>
                    <a:pt x="2739264" y="2739264"/>
                  </a:lnTo>
                  <a:lnTo>
                    <a:pt x="0" y="2739264"/>
                  </a:lnTo>
                  <a:lnTo>
                    <a:pt x="0" y="0"/>
                  </a:lnTo>
                  <a:close/>
                </a:path>
              </a:pathLst>
            </a:custGeom>
            <a:blipFill>
              <a:blip r:embed="rId7"/>
              <a:stretch>
                <a:fillRect/>
              </a:stretch>
            </a:blipFill>
          </p:spPr>
          <p:txBody>
            <a:bodyPr/>
            <a:lstStyle/>
            <a:p>
              <a:endParaRPr lang="en-US"/>
            </a:p>
          </p:txBody>
        </p:sp>
        <p:grpSp>
          <p:nvGrpSpPr>
            <p:cNvPr id="15" name="Group 15"/>
            <p:cNvGrpSpPr/>
            <p:nvPr/>
          </p:nvGrpSpPr>
          <p:grpSpPr>
            <a:xfrm>
              <a:off x="0" y="4367076"/>
              <a:ext cx="7413760" cy="550984"/>
              <a:chOff x="0" y="0"/>
              <a:chExt cx="7413760" cy="550984"/>
            </a:xfrm>
          </p:grpSpPr>
          <p:sp>
            <p:nvSpPr>
              <p:cNvPr id="16" name="Freeform 16"/>
              <p:cNvSpPr/>
              <p:nvPr/>
            </p:nvSpPr>
            <p:spPr>
              <a:xfrm>
                <a:off x="0" y="0"/>
                <a:ext cx="7413760" cy="550984"/>
              </a:xfrm>
              <a:custGeom>
                <a:avLst/>
                <a:gdLst/>
                <a:ahLst/>
                <a:cxnLst/>
                <a:rect l="l" t="t" r="r" b="b"/>
                <a:pathLst>
                  <a:path w="7413760" h="550984">
                    <a:moveTo>
                      <a:pt x="0" y="0"/>
                    </a:moveTo>
                    <a:lnTo>
                      <a:pt x="7413760" y="0"/>
                    </a:lnTo>
                    <a:lnTo>
                      <a:pt x="7413760" y="550984"/>
                    </a:lnTo>
                    <a:lnTo>
                      <a:pt x="0" y="550984"/>
                    </a:lnTo>
                    <a:close/>
                  </a:path>
                </a:pathLst>
              </a:custGeom>
              <a:solidFill>
                <a:srgbClr val="000000">
                  <a:alpha val="0"/>
                </a:srgbClr>
              </a:solidFill>
            </p:spPr>
            <p:txBody>
              <a:bodyPr/>
              <a:lstStyle/>
              <a:p>
                <a:endParaRPr lang="en-US"/>
              </a:p>
            </p:txBody>
          </p:sp>
          <p:sp>
            <p:nvSpPr>
              <p:cNvPr id="17" name="TextBox 17"/>
              <p:cNvSpPr txBox="1"/>
              <p:nvPr/>
            </p:nvSpPr>
            <p:spPr>
              <a:xfrm>
                <a:off x="0" y="-57150"/>
                <a:ext cx="7413760" cy="608134"/>
              </a:xfrm>
              <a:prstGeom prst="rect">
                <a:avLst/>
              </a:prstGeom>
            </p:spPr>
            <p:txBody>
              <a:bodyPr lIns="0" tIns="0" rIns="0" bIns="0" rtlCol="0" anchor="ctr"/>
              <a:lstStyle/>
              <a:p>
                <a:pPr algn="ctr">
                  <a:lnSpc>
                    <a:spcPts val="3207"/>
                  </a:lnSpc>
                </a:pPr>
                <a:r>
                  <a:rPr lang="en-US" sz="2673" b="1">
                    <a:solidFill>
                      <a:srgbClr val="252526"/>
                    </a:solidFill>
                    <a:latin typeface="Calibri (MS) Bold"/>
                    <a:ea typeface="Calibri (MS) Bold"/>
                    <a:cs typeface="Calibri (MS) Bold"/>
                    <a:sym typeface="Calibri (MS) Bold"/>
                  </a:rPr>
                  <a:t>Municipalities</a:t>
                </a:r>
              </a:p>
            </p:txBody>
          </p:sp>
        </p:grpSp>
        <p:grpSp>
          <p:nvGrpSpPr>
            <p:cNvPr id="18" name="Group 18"/>
            <p:cNvGrpSpPr/>
            <p:nvPr/>
          </p:nvGrpSpPr>
          <p:grpSpPr>
            <a:xfrm>
              <a:off x="6808718" y="4020714"/>
              <a:ext cx="7413760" cy="1243707"/>
              <a:chOff x="0" y="0"/>
              <a:chExt cx="7413760" cy="1243707"/>
            </a:xfrm>
          </p:grpSpPr>
          <p:sp>
            <p:nvSpPr>
              <p:cNvPr id="19" name="Freeform 19"/>
              <p:cNvSpPr/>
              <p:nvPr/>
            </p:nvSpPr>
            <p:spPr>
              <a:xfrm>
                <a:off x="0" y="0"/>
                <a:ext cx="7413760" cy="1243708"/>
              </a:xfrm>
              <a:custGeom>
                <a:avLst/>
                <a:gdLst/>
                <a:ahLst/>
                <a:cxnLst/>
                <a:rect l="l" t="t" r="r" b="b"/>
                <a:pathLst>
                  <a:path w="7413760" h="1243708">
                    <a:moveTo>
                      <a:pt x="0" y="0"/>
                    </a:moveTo>
                    <a:lnTo>
                      <a:pt x="7413760" y="0"/>
                    </a:lnTo>
                    <a:lnTo>
                      <a:pt x="7413760" y="1243708"/>
                    </a:lnTo>
                    <a:lnTo>
                      <a:pt x="0" y="1243708"/>
                    </a:lnTo>
                    <a:close/>
                  </a:path>
                </a:pathLst>
              </a:custGeom>
              <a:solidFill>
                <a:srgbClr val="000000">
                  <a:alpha val="0"/>
                </a:srgbClr>
              </a:solidFill>
            </p:spPr>
            <p:txBody>
              <a:bodyPr/>
              <a:lstStyle/>
              <a:p>
                <a:endParaRPr lang="en-US"/>
              </a:p>
            </p:txBody>
          </p:sp>
          <p:sp>
            <p:nvSpPr>
              <p:cNvPr id="20" name="TextBox 20"/>
              <p:cNvSpPr txBox="1"/>
              <p:nvPr/>
            </p:nvSpPr>
            <p:spPr>
              <a:xfrm>
                <a:off x="0" y="-57150"/>
                <a:ext cx="7413760" cy="1300857"/>
              </a:xfrm>
              <a:prstGeom prst="rect">
                <a:avLst/>
              </a:prstGeom>
            </p:spPr>
            <p:txBody>
              <a:bodyPr lIns="0" tIns="0" rIns="0" bIns="0" rtlCol="0" anchor="ctr"/>
              <a:lstStyle/>
              <a:p>
                <a:pPr algn="ctr">
                  <a:lnSpc>
                    <a:spcPts val="3207"/>
                  </a:lnSpc>
                </a:pPr>
                <a:r>
                  <a:rPr lang="en-US" sz="2673" b="1">
                    <a:solidFill>
                      <a:srgbClr val="252526"/>
                    </a:solidFill>
                    <a:latin typeface="Calibri (MS) Bold"/>
                    <a:ea typeface="Calibri (MS) Bold"/>
                    <a:cs typeface="Calibri (MS) Bold"/>
                    <a:sym typeface="Calibri (MS) Bold"/>
                  </a:rPr>
                  <a:t>Business support</a:t>
                </a:r>
              </a:p>
              <a:p>
                <a:pPr algn="ctr">
                  <a:lnSpc>
                    <a:spcPts val="3207"/>
                  </a:lnSpc>
                </a:pPr>
                <a:r>
                  <a:rPr lang="en-US" sz="2673" b="1">
                    <a:solidFill>
                      <a:srgbClr val="252526"/>
                    </a:solidFill>
                    <a:latin typeface="Calibri (MS) Bold"/>
                    <a:ea typeface="Calibri (MS) Bold"/>
                    <a:cs typeface="Calibri (MS) Bold"/>
                    <a:sym typeface="Calibri (MS) Bold"/>
                  </a:rPr>
                  <a:t>organisations</a:t>
                </a:r>
              </a:p>
            </p:txBody>
          </p:sp>
        </p:grpSp>
        <p:grpSp>
          <p:nvGrpSpPr>
            <p:cNvPr id="21" name="Group 21"/>
            <p:cNvGrpSpPr/>
            <p:nvPr/>
          </p:nvGrpSpPr>
          <p:grpSpPr>
            <a:xfrm>
              <a:off x="13786494" y="4021919"/>
              <a:ext cx="7067372" cy="1242503"/>
              <a:chOff x="0" y="0"/>
              <a:chExt cx="7067372" cy="1242503"/>
            </a:xfrm>
          </p:grpSpPr>
          <p:sp>
            <p:nvSpPr>
              <p:cNvPr id="22" name="Freeform 22"/>
              <p:cNvSpPr/>
              <p:nvPr/>
            </p:nvSpPr>
            <p:spPr>
              <a:xfrm>
                <a:off x="0" y="0"/>
                <a:ext cx="7067372" cy="1242503"/>
              </a:xfrm>
              <a:custGeom>
                <a:avLst/>
                <a:gdLst/>
                <a:ahLst/>
                <a:cxnLst/>
                <a:rect l="l" t="t" r="r" b="b"/>
                <a:pathLst>
                  <a:path w="7067372" h="1242503">
                    <a:moveTo>
                      <a:pt x="0" y="0"/>
                    </a:moveTo>
                    <a:lnTo>
                      <a:pt x="7067372" y="0"/>
                    </a:lnTo>
                    <a:lnTo>
                      <a:pt x="7067372" y="1242503"/>
                    </a:lnTo>
                    <a:lnTo>
                      <a:pt x="0" y="1242503"/>
                    </a:lnTo>
                    <a:close/>
                  </a:path>
                </a:pathLst>
              </a:custGeom>
              <a:solidFill>
                <a:srgbClr val="000000">
                  <a:alpha val="0"/>
                </a:srgbClr>
              </a:solidFill>
            </p:spPr>
            <p:txBody>
              <a:bodyPr/>
              <a:lstStyle/>
              <a:p>
                <a:endParaRPr lang="en-US"/>
              </a:p>
            </p:txBody>
          </p:sp>
          <p:sp>
            <p:nvSpPr>
              <p:cNvPr id="23" name="TextBox 23"/>
              <p:cNvSpPr txBox="1"/>
              <p:nvPr/>
            </p:nvSpPr>
            <p:spPr>
              <a:xfrm>
                <a:off x="0" y="-57150"/>
                <a:ext cx="7067372" cy="1299653"/>
              </a:xfrm>
              <a:prstGeom prst="rect">
                <a:avLst/>
              </a:prstGeom>
            </p:spPr>
            <p:txBody>
              <a:bodyPr lIns="0" tIns="0" rIns="0" bIns="0" rtlCol="0" anchor="ctr"/>
              <a:lstStyle/>
              <a:p>
                <a:pPr algn="ctr">
                  <a:lnSpc>
                    <a:spcPts val="3207"/>
                  </a:lnSpc>
                </a:pPr>
                <a:r>
                  <a:rPr lang="en-US" sz="2673" b="1">
                    <a:solidFill>
                      <a:srgbClr val="252526"/>
                    </a:solidFill>
                    <a:latin typeface="Calibri (MS) Bold"/>
                    <a:ea typeface="Calibri (MS) Bold"/>
                    <a:cs typeface="Calibri (MS) Bold"/>
                    <a:sym typeface="Calibri (MS) Bold"/>
                  </a:rPr>
                  <a:t>Non-governmental </a:t>
                </a:r>
              </a:p>
              <a:p>
                <a:pPr algn="ctr">
                  <a:lnSpc>
                    <a:spcPts val="3207"/>
                  </a:lnSpc>
                </a:pPr>
                <a:r>
                  <a:rPr lang="en-US" sz="2673" b="1">
                    <a:solidFill>
                      <a:srgbClr val="252526"/>
                    </a:solidFill>
                    <a:latin typeface="Calibri (MS) Bold"/>
                    <a:ea typeface="Calibri (MS) Bold"/>
                    <a:cs typeface="Calibri (MS) Bold"/>
                    <a:sym typeface="Calibri (MS) Bold"/>
                  </a:rPr>
                  <a:t>organisations</a:t>
                </a:r>
              </a:p>
            </p:txBody>
          </p:sp>
        </p:grpSp>
      </p:grpSp>
      <p:sp>
        <p:nvSpPr>
          <p:cNvPr id="24" name="TextBox 24"/>
          <p:cNvSpPr txBox="1"/>
          <p:nvPr/>
        </p:nvSpPr>
        <p:spPr>
          <a:xfrm>
            <a:off x="3523712" y="1821069"/>
            <a:ext cx="11240576" cy="1028700"/>
          </a:xfrm>
          <a:prstGeom prst="rect">
            <a:avLst/>
          </a:prstGeom>
        </p:spPr>
        <p:txBody>
          <a:bodyPr lIns="0" tIns="0" rIns="0" bIns="0" rtlCol="0" anchor="t">
            <a:spAutoFit/>
          </a:bodyPr>
          <a:lstStyle/>
          <a:p>
            <a:pPr marL="0" lvl="0" indent="0" algn="ctr">
              <a:lnSpc>
                <a:spcPts val="8154"/>
              </a:lnSpc>
            </a:pPr>
            <a:r>
              <a:rPr lang="en-US" sz="6795" b="1">
                <a:solidFill>
                  <a:srgbClr val="162328"/>
                </a:solidFill>
                <a:latin typeface="Manrope Bold"/>
                <a:ea typeface="Manrope Bold"/>
                <a:cs typeface="Manrope Bold"/>
                <a:sym typeface="Manrope Bold"/>
              </a:rPr>
              <a:t>CCC project partners</a:t>
            </a:r>
          </a:p>
        </p:txBody>
      </p:sp>
      <p:sp>
        <p:nvSpPr>
          <p:cNvPr id="25" name="Freeform 25"/>
          <p:cNvSpPr/>
          <p:nvPr/>
        </p:nvSpPr>
        <p:spPr>
          <a:xfrm>
            <a:off x="13895181" y="270510"/>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rot="-5400000">
            <a:off x="279827" y="278019"/>
            <a:ext cx="4129818" cy="4114800"/>
          </a:xfrm>
          <a:custGeom>
            <a:avLst/>
            <a:gdLst/>
            <a:ahLst/>
            <a:cxnLst/>
            <a:rect l="l" t="t" r="r" b="b"/>
            <a:pathLst>
              <a:path w="4129818" h="4114800">
                <a:moveTo>
                  <a:pt x="0" y="0"/>
                </a:moveTo>
                <a:lnTo>
                  <a:pt x="4129817" y="0"/>
                </a:lnTo>
                <a:lnTo>
                  <a:pt x="412981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063056"/>
            <a:chOff x="0" y="0"/>
            <a:chExt cx="4816593" cy="806731"/>
          </a:xfrm>
        </p:grpSpPr>
        <p:sp>
          <p:nvSpPr>
            <p:cNvPr id="3" name="Freeform 3"/>
            <p:cNvSpPr/>
            <p:nvPr/>
          </p:nvSpPr>
          <p:spPr>
            <a:xfrm>
              <a:off x="0" y="0"/>
              <a:ext cx="4816592" cy="806731"/>
            </a:xfrm>
            <a:custGeom>
              <a:avLst/>
              <a:gdLst/>
              <a:ahLst/>
              <a:cxnLst/>
              <a:rect l="l" t="t" r="r" b="b"/>
              <a:pathLst>
                <a:path w="4816592" h="806731">
                  <a:moveTo>
                    <a:pt x="0" y="0"/>
                  </a:moveTo>
                  <a:lnTo>
                    <a:pt x="4816592" y="0"/>
                  </a:lnTo>
                  <a:lnTo>
                    <a:pt x="4816592" y="806731"/>
                  </a:lnTo>
                  <a:lnTo>
                    <a:pt x="0" y="806731"/>
                  </a:lnTo>
                  <a:close/>
                </a:path>
              </a:pathLst>
            </a:custGeom>
            <a:solidFill>
              <a:srgbClr val="EEEEEE"/>
            </a:solidFill>
          </p:spPr>
          <p:txBody>
            <a:bodyPr/>
            <a:lstStyle/>
            <a:p>
              <a:endParaRPr lang="en-US"/>
            </a:p>
          </p:txBody>
        </p:sp>
        <p:sp>
          <p:nvSpPr>
            <p:cNvPr id="4" name="TextBox 4"/>
            <p:cNvSpPr txBox="1"/>
            <p:nvPr/>
          </p:nvSpPr>
          <p:spPr>
            <a:xfrm>
              <a:off x="0" y="-38100"/>
              <a:ext cx="4816593" cy="844831"/>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5772125" y="433619"/>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400000">
            <a:off x="420306" y="437437"/>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28700" y="3899812"/>
            <a:ext cx="2902671" cy="1632752"/>
          </a:xfrm>
          <a:custGeom>
            <a:avLst/>
            <a:gdLst/>
            <a:ahLst/>
            <a:cxnLst/>
            <a:rect l="l" t="t" r="r" b="b"/>
            <a:pathLst>
              <a:path w="2902671" h="1632752">
                <a:moveTo>
                  <a:pt x="0" y="0"/>
                </a:moveTo>
                <a:lnTo>
                  <a:pt x="2902671" y="0"/>
                </a:lnTo>
                <a:lnTo>
                  <a:pt x="2902671" y="1632753"/>
                </a:lnTo>
                <a:lnTo>
                  <a:pt x="0" y="1632753"/>
                </a:lnTo>
                <a:lnTo>
                  <a:pt x="0" y="0"/>
                </a:lnTo>
                <a:close/>
              </a:path>
            </a:pathLst>
          </a:custGeom>
          <a:blipFill>
            <a:blip r:embed="rId5"/>
            <a:stretch>
              <a:fillRect/>
            </a:stretch>
          </a:blipFill>
        </p:spPr>
        <p:txBody>
          <a:bodyPr/>
          <a:lstStyle/>
          <a:p>
            <a:endParaRPr lang="en-US"/>
          </a:p>
        </p:txBody>
      </p:sp>
      <p:sp>
        <p:nvSpPr>
          <p:cNvPr id="8" name="Freeform 8"/>
          <p:cNvSpPr/>
          <p:nvPr/>
        </p:nvSpPr>
        <p:spPr>
          <a:xfrm>
            <a:off x="4235913" y="3972226"/>
            <a:ext cx="2645201" cy="1487925"/>
          </a:xfrm>
          <a:custGeom>
            <a:avLst/>
            <a:gdLst/>
            <a:ahLst/>
            <a:cxnLst/>
            <a:rect l="l" t="t" r="r" b="b"/>
            <a:pathLst>
              <a:path w="2645201" h="1487925">
                <a:moveTo>
                  <a:pt x="0" y="0"/>
                </a:moveTo>
                <a:lnTo>
                  <a:pt x="2645201" y="0"/>
                </a:lnTo>
                <a:lnTo>
                  <a:pt x="2645201" y="1487925"/>
                </a:lnTo>
                <a:lnTo>
                  <a:pt x="0" y="1487925"/>
                </a:lnTo>
                <a:lnTo>
                  <a:pt x="0" y="0"/>
                </a:lnTo>
                <a:close/>
              </a:path>
            </a:pathLst>
          </a:custGeom>
          <a:blipFill>
            <a:blip r:embed="rId6"/>
            <a:stretch>
              <a:fillRect/>
            </a:stretch>
          </a:blipFill>
        </p:spPr>
        <p:txBody>
          <a:bodyPr/>
          <a:lstStyle/>
          <a:p>
            <a:endParaRPr lang="en-US"/>
          </a:p>
        </p:txBody>
      </p:sp>
      <p:sp>
        <p:nvSpPr>
          <p:cNvPr id="9" name="Freeform 9"/>
          <p:cNvSpPr/>
          <p:nvPr/>
        </p:nvSpPr>
        <p:spPr>
          <a:xfrm>
            <a:off x="6828162" y="3677125"/>
            <a:ext cx="3694447" cy="2078127"/>
          </a:xfrm>
          <a:custGeom>
            <a:avLst/>
            <a:gdLst/>
            <a:ahLst/>
            <a:cxnLst/>
            <a:rect l="l" t="t" r="r" b="b"/>
            <a:pathLst>
              <a:path w="3694447" h="2078127">
                <a:moveTo>
                  <a:pt x="0" y="0"/>
                </a:moveTo>
                <a:lnTo>
                  <a:pt x="3694447" y="0"/>
                </a:lnTo>
                <a:lnTo>
                  <a:pt x="3694447" y="2078127"/>
                </a:lnTo>
                <a:lnTo>
                  <a:pt x="0" y="2078127"/>
                </a:lnTo>
                <a:lnTo>
                  <a:pt x="0" y="0"/>
                </a:lnTo>
                <a:close/>
              </a:path>
            </a:pathLst>
          </a:custGeom>
          <a:blipFill>
            <a:blip r:embed="rId7"/>
            <a:stretch>
              <a:fillRect/>
            </a:stretch>
          </a:blipFill>
        </p:spPr>
        <p:txBody>
          <a:bodyPr/>
          <a:lstStyle/>
          <a:p>
            <a:endParaRPr lang="en-US"/>
          </a:p>
        </p:txBody>
      </p:sp>
      <p:sp>
        <p:nvSpPr>
          <p:cNvPr id="10" name="Freeform 10"/>
          <p:cNvSpPr/>
          <p:nvPr/>
        </p:nvSpPr>
        <p:spPr>
          <a:xfrm>
            <a:off x="10635876" y="4058716"/>
            <a:ext cx="2491440" cy="1401435"/>
          </a:xfrm>
          <a:custGeom>
            <a:avLst/>
            <a:gdLst/>
            <a:ahLst/>
            <a:cxnLst/>
            <a:rect l="l" t="t" r="r" b="b"/>
            <a:pathLst>
              <a:path w="2491440" h="1401435">
                <a:moveTo>
                  <a:pt x="0" y="0"/>
                </a:moveTo>
                <a:lnTo>
                  <a:pt x="2491440" y="0"/>
                </a:lnTo>
                <a:lnTo>
                  <a:pt x="2491440" y="1401435"/>
                </a:lnTo>
                <a:lnTo>
                  <a:pt x="0" y="1401435"/>
                </a:lnTo>
                <a:lnTo>
                  <a:pt x="0" y="0"/>
                </a:lnTo>
                <a:close/>
              </a:path>
            </a:pathLst>
          </a:custGeom>
          <a:blipFill>
            <a:blip r:embed="rId8"/>
            <a:stretch>
              <a:fillRect/>
            </a:stretch>
          </a:blipFill>
        </p:spPr>
        <p:txBody>
          <a:bodyPr/>
          <a:lstStyle/>
          <a:p>
            <a:endParaRPr lang="en-US"/>
          </a:p>
        </p:txBody>
      </p:sp>
      <p:sp>
        <p:nvSpPr>
          <p:cNvPr id="11" name="Freeform 11"/>
          <p:cNvSpPr/>
          <p:nvPr/>
        </p:nvSpPr>
        <p:spPr>
          <a:xfrm>
            <a:off x="13270191" y="3522062"/>
            <a:ext cx="3795093" cy="2134740"/>
          </a:xfrm>
          <a:custGeom>
            <a:avLst/>
            <a:gdLst/>
            <a:ahLst/>
            <a:cxnLst/>
            <a:rect l="l" t="t" r="r" b="b"/>
            <a:pathLst>
              <a:path w="3795093" h="2134740">
                <a:moveTo>
                  <a:pt x="0" y="0"/>
                </a:moveTo>
                <a:lnTo>
                  <a:pt x="3795093" y="0"/>
                </a:lnTo>
                <a:lnTo>
                  <a:pt x="3795093" y="2134740"/>
                </a:lnTo>
                <a:lnTo>
                  <a:pt x="0" y="2134740"/>
                </a:lnTo>
                <a:lnTo>
                  <a:pt x="0" y="0"/>
                </a:lnTo>
                <a:close/>
              </a:path>
            </a:pathLst>
          </a:custGeom>
          <a:blipFill>
            <a:blip r:embed="rId9"/>
            <a:stretch>
              <a:fillRect/>
            </a:stretch>
          </a:blipFill>
        </p:spPr>
        <p:txBody>
          <a:bodyPr/>
          <a:lstStyle/>
          <a:p>
            <a:endParaRPr lang="en-US"/>
          </a:p>
        </p:txBody>
      </p:sp>
      <p:sp>
        <p:nvSpPr>
          <p:cNvPr id="12" name="Freeform 12"/>
          <p:cNvSpPr/>
          <p:nvPr/>
        </p:nvSpPr>
        <p:spPr>
          <a:xfrm>
            <a:off x="1230318" y="6018873"/>
            <a:ext cx="2571772" cy="1446622"/>
          </a:xfrm>
          <a:custGeom>
            <a:avLst/>
            <a:gdLst/>
            <a:ahLst/>
            <a:cxnLst/>
            <a:rect l="l" t="t" r="r" b="b"/>
            <a:pathLst>
              <a:path w="2571772" h="1446622">
                <a:moveTo>
                  <a:pt x="0" y="0"/>
                </a:moveTo>
                <a:lnTo>
                  <a:pt x="2571772" y="0"/>
                </a:lnTo>
                <a:lnTo>
                  <a:pt x="2571772" y="1446622"/>
                </a:lnTo>
                <a:lnTo>
                  <a:pt x="0" y="1446622"/>
                </a:lnTo>
                <a:lnTo>
                  <a:pt x="0" y="0"/>
                </a:lnTo>
                <a:close/>
              </a:path>
            </a:pathLst>
          </a:custGeom>
          <a:blipFill>
            <a:blip r:embed="rId10"/>
            <a:stretch>
              <a:fillRect/>
            </a:stretch>
          </a:blipFill>
        </p:spPr>
        <p:txBody>
          <a:bodyPr/>
          <a:lstStyle/>
          <a:p>
            <a:endParaRPr lang="en-US"/>
          </a:p>
        </p:txBody>
      </p:sp>
      <p:sp>
        <p:nvSpPr>
          <p:cNvPr id="13" name="Freeform 13"/>
          <p:cNvSpPr/>
          <p:nvPr/>
        </p:nvSpPr>
        <p:spPr>
          <a:xfrm>
            <a:off x="4040673" y="5836684"/>
            <a:ext cx="3219555" cy="1810999"/>
          </a:xfrm>
          <a:custGeom>
            <a:avLst/>
            <a:gdLst/>
            <a:ahLst/>
            <a:cxnLst/>
            <a:rect l="l" t="t" r="r" b="b"/>
            <a:pathLst>
              <a:path w="3219555" h="1810999">
                <a:moveTo>
                  <a:pt x="0" y="0"/>
                </a:moveTo>
                <a:lnTo>
                  <a:pt x="3219555" y="0"/>
                </a:lnTo>
                <a:lnTo>
                  <a:pt x="3219555" y="1810999"/>
                </a:lnTo>
                <a:lnTo>
                  <a:pt x="0" y="1810999"/>
                </a:lnTo>
                <a:lnTo>
                  <a:pt x="0" y="0"/>
                </a:lnTo>
                <a:close/>
              </a:path>
            </a:pathLst>
          </a:custGeom>
          <a:blipFill>
            <a:blip r:embed="rId11"/>
            <a:stretch>
              <a:fillRect/>
            </a:stretch>
          </a:blipFill>
        </p:spPr>
        <p:txBody>
          <a:bodyPr/>
          <a:lstStyle/>
          <a:p>
            <a:endParaRPr lang="en-US"/>
          </a:p>
        </p:txBody>
      </p:sp>
      <p:sp>
        <p:nvSpPr>
          <p:cNvPr id="14" name="Freeform 14"/>
          <p:cNvSpPr/>
          <p:nvPr/>
        </p:nvSpPr>
        <p:spPr>
          <a:xfrm>
            <a:off x="7498810" y="6151009"/>
            <a:ext cx="2992437" cy="1066056"/>
          </a:xfrm>
          <a:custGeom>
            <a:avLst/>
            <a:gdLst/>
            <a:ahLst/>
            <a:cxnLst/>
            <a:rect l="l" t="t" r="r" b="b"/>
            <a:pathLst>
              <a:path w="2992437" h="1066056">
                <a:moveTo>
                  <a:pt x="0" y="0"/>
                </a:moveTo>
                <a:lnTo>
                  <a:pt x="2992437" y="0"/>
                </a:lnTo>
                <a:lnTo>
                  <a:pt x="2992437" y="1066056"/>
                </a:lnTo>
                <a:lnTo>
                  <a:pt x="0" y="1066056"/>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1113913" y="5739164"/>
            <a:ext cx="2448425" cy="1726331"/>
          </a:xfrm>
          <a:custGeom>
            <a:avLst/>
            <a:gdLst/>
            <a:ahLst/>
            <a:cxnLst/>
            <a:rect l="l" t="t" r="r" b="b"/>
            <a:pathLst>
              <a:path w="2448425" h="1726331">
                <a:moveTo>
                  <a:pt x="0" y="0"/>
                </a:moveTo>
                <a:lnTo>
                  <a:pt x="2448425" y="0"/>
                </a:lnTo>
                <a:lnTo>
                  <a:pt x="2448425" y="1726331"/>
                </a:lnTo>
                <a:lnTo>
                  <a:pt x="0" y="1726331"/>
                </a:lnTo>
                <a:lnTo>
                  <a:pt x="0" y="0"/>
                </a:lnTo>
                <a:close/>
              </a:path>
            </a:pathLst>
          </a:custGeom>
          <a:blipFill>
            <a:blip r:embed="rId13"/>
            <a:stretch>
              <a:fillRect/>
            </a:stretch>
          </a:blipFill>
        </p:spPr>
        <p:txBody>
          <a:bodyPr/>
          <a:lstStyle/>
          <a:p>
            <a:endParaRPr lang="en-US"/>
          </a:p>
        </p:txBody>
      </p:sp>
      <p:sp>
        <p:nvSpPr>
          <p:cNvPr id="16" name="Freeform 16"/>
          <p:cNvSpPr/>
          <p:nvPr/>
        </p:nvSpPr>
        <p:spPr>
          <a:xfrm>
            <a:off x="14153642" y="6302384"/>
            <a:ext cx="2340333" cy="914680"/>
          </a:xfrm>
          <a:custGeom>
            <a:avLst/>
            <a:gdLst/>
            <a:ahLst/>
            <a:cxnLst/>
            <a:rect l="l" t="t" r="r" b="b"/>
            <a:pathLst>
              <a:path w="2340333" h="914680">
                <a:moveTo>
                  <a:pt x="0" y="0"/>
                </a:moveTo>
                <a:lnTo>
                  <a:pt x="2340333" y="0"/>
                </a:lnTo>
                <a:lnTo>
                  <a:pt x="2340333" y="914681"/>
                </a:lnTo>
                <a:lnTo>
                  <a:pt x="0" y="914681"/>
                </a:lnTo>
                <a:lnTo>
                  <a:pt x="0" y="0"/>
                </a:lnTo>
                <a:close/>
              </a:path>
            </a:pathLst>
          </a:custGeom>
          <a:blipFill>
            <a:blip r:embed="rId14"/>
            <a:stretch>
              <a:fillRect/>
            </a:stretch>
          </a:blipFill>
        </p:spPr>
        <p:txBody>
          <a:bodyPr/>
          <a:lstStyle/>
          <a:p>
            <a:endParaRPr lang="en-US"/>
          </a:p>
        </p:txBody>
      </p:sp>
      <p:sp>
        <p:nvSpPr>
          <p:cNvPr id="17" name="Freeform 17"/>
          <p:cNvSpPr/>
          <p:nvPr/>
        </p:nvSpPr>
        <p:spPr>
          <a:xfrm>
            <a:off x="1354665" y="8316067"/>
            <a:ext cx="2323077" cy="629823"/>
          </a:xfrm>
          <a:custGeom>
            <a:avLst/>
            <a:gdLst/>
            <a:ahLst/>
            <a:cxnLst/>
            <a:rect l="l" t="t" r="r" b="b"/>
            <a:pathLst>
              <a:path w="2323077" h="629823">
                <a:moveTo>
                  <a:pt x="0" y="0"/>
                </a:moveTo>
                <a:lnTo>
                  <a:pt x="2323078" y="0"/>
                </a:lnTo>
                <a:lnTo>
                  <a:pt x="2323078" y="629823"/>
                </a:lnTo>
                <a:lnTo>
                  <a:pt x="0" y="629823"/>
                </a:lnTo>
                <a:lnTo>
                  <a:pt x="0" y="0"/>
                </a:lnTo>
                <a:close/>
              </a:path>
            </a:pathLst>
          </a:custGeom>
          <a:blipFill>
            <a:blip r:embed="rId15"/>
            <a:stretch>
              <a:fillRect/>
            </a:stretch>
          </a:blipFill>
        </p:spPr>
        <p:txBody>
          <a:bodyPr/>
          <a:lstStyle/>
          <a:p>
            <a:endParaRPr lang="en-US"/>
          </a:p>
        </p:txBody>
      </p:sp>
      <p:sp>
        <p:nvSpPr>
          <p:cNvPr id="18" name="Freeform 18"/>
          <p:cNvSpPr/>
          <p:nvPr/>
        </p:nvSpPr>
        <p:spPr>
          <a:xfrm>
            <a:off x="4395912" y="7860374"/>
            <a:ext cx="2485202" cy="1397926"/>
          </a:xfrm>
          <a:custGeom>
            <a:avLst/>
            <a:gdLst/>
            <a:ahLst/>
            <a:cxnLst/>
            <a:rect l="l" t="t" r="r" b="b"/>
            <a:pathLst>
              <a:path w="2485202" h="1397926">
                <a:moveTo>
                  <a:pt x="0" y="0"/>
                </a:moveTo>
                <a:lnTo>
                  <a:pt x="2485202" y="0"/>
                </a:lnTo>
                <a:lnTo>
                  <a:pt x="2485202" y="1397926"/>
                </a:lnTo>
                <a:lnTo>
                  <a:pt x="0" y="1397926"/>
                </a:lnTo>
                <a:lnTo>
                  <a:pt x="0" y="0"/>
                </a:lnTo>
                <a:close/>
              </a:path>
            </a:pathLst>
          </a:custGeom>
          <a:blipFill>
            <a:blip r:embed="rId16"/>
            <a:stretch>
              <a:fillRect/>
            </a:stretch>
          </a:blipFill>
        </p:spPr>
        <p:txBody>
          <a:bodyPr/>
          <a:lstStyle/>
          <a:p>
            <a:endParaRPr lang="en-US"/>
          </a:p>
        </p:txBody>
      </p:sp>
      <p:sp>
        <p:nvSpPr>
          <p:cNvPr id="19" name="Freeform 19"/>
          <p:cNvSpPr/>
          <p:nvPr/>
        </p:nvSpPr>
        <p:spPr>
          <a:xfrm>
            <a:off x="7800712" y="7951895"/>
            <a:ext cx="2159793" cy="1214884"/>
          </a:xfrm>
          <a:custGeom>
            <a:avLst/>
            <a:gdLst/>
            <a:ahLst/>
            <a:cxnLst/>
            <a:rect l="l" t="t" r="r" b="b"/>
            <a:pathLst>
              <a:path w="2159793" h="1214884">
                <a:moveTo>
                  <a:pt x="0" y="0"/>
                </a:moveTo>
                <a:lnTo>
                  <a:pt x="2159793" y="0"/>
                </a:lnTo>
                <a:lnTo>
                  <a:pt x="2159793" y="1214884"/>
                </a:lnTo>
                <a:lnTo>
                  <a:pt x="0" y="1214884"/>
                </a:lnTo>
                <a:lnTo>
                  <a:pt x="0" y="0"/>
                </a:lnTo>
                <a:close/>
              </a:path>
            </a:pathLst>
          </a:custGeom>
          <a:blipFill>
            <a:blip r:embed="rId17"/>
            <a:stretch>
              <a:fillRect/>
            </a:stretch>
          </a:blipFill>
        </p:spPr>
        <p:txBody>
          <a:bodyPr/>
          <a:lstStyle/>
          <a:p>
            <a:endParaRPr lang="en-US"/>
          </a:p>
        </p:txBody>
      </p:sp>
      <p:sp>
        <p:nvSpPr>
          <p:cNvPr id="20" name="Freeform 20"/>
          <p:cNvSpPr/>
          <p:nvPr/>
        </p:nvSpPr>
        <p:spPr>
          <a:xfrm>
            <a:off x="11113913" y="7881061"/>
            <a:ext cx="2448425" cy="1377239"/>
          </a:xfrm>
          <a:custGeom>
            <a:avLst/>
            <a:gdLst/>
            <a:ahLst/>
            <a:cxnLst/>
            <a:rect l="l" t="t" r="r" b="b"/>
            <a:pathLst>
              <a:path w="2448425" h="1377239">
                <a:moveTo>
                  <a:pt x="0" y="0"/>
                </a:moveTo>
                <a:lnTo>
                  <a:pt x="2448425" y="0"/>
                </a:lnTo>
                <a:lnTo>
                  <a:pt x="2448425" y="1377239"/>
                </a:lnTo>
                <a:lnTo>
                  <a:pt x="0" y="1377239"/>
                </a:lnTo>
                <a:lnTo>
                  <a:pt x="0" y="0"/>
                </a:lnTo>
                <a:close/>
              </a:path>
            </a:pathLst>
          </a:custGeom>
          <a:blipFill>
            <a:blip r:embed="rId18"/>
            <a:stretch>
              <a:fillRect/>
            </a:stretch>
          </a:blipFill>
        </p:spPr>
        <p:txBody>
          <a:bodyPr/>
          <a:lstStyle/>
          <a:p>
            <a:endParaRPr lang="en-US"/>
          </a:p>
        </p:txBody>
      </p:sp>
      <p:sp>
        <p:nvSpPr>
          <p:cNvPr id="21" name="Freeform 21"/>
          <p:cNvSpPr/>
          <p:nvPr/>
        </p:nvSpPr>
        <p:spPr>
          <a:xfrm>
            <a:off x="12848545" y="7465495"/>
            <a:ext cx="3469590" cy="2115250"/>
          </a:xfrm>
          <a:custGeom>
            <a:avLst/>
            <a:gdLst/>
            <a:ahLst/>
            <a:cxnLst/>
            <a:rect l="l" t="t" r="r" b="b"/>
            <a:pathLst>
              <a:path w="3469590" h="2115250">
                <a:moveTo>
                  <a:pt x="0" y="0"/>
                </a:moveTo>
                <a:lnTo>
                  <a:pt x="3469590" y="0"/>
                </a:lnTo>
                <a:lnTo>
                  <a:pt x="3469590" y="2115250"/>
                </a:lnTo>
                <a:lnTo>
                  <a:pt x="0" y="2115250"/>
                </a:lnTo>
                <a:lnTo>
                  <a:pt x="0" y="0"/>
                </a:lnTo>
                <a:close/>
              </a:path>
            </a:pathLst>
          </a:custGeom>
          <a:blipFill>
            <a:blip r:embed="rId19"/>
            <a:stretch>
              <a:fillRect l="-8382"/>
            </a:stretch>
          </a:blipFill>
        </p:spPr>
        <p:txBody>
          <a:bodyPr/>
          <a:lstStyle/>
          <a:p>
            <a:endParaRPr lang="en-US"/>
          </a:p>
        </p:txBody>
      </p:sp>
      <p:sp>
        <p:nvSpPr>
          <p:cNvPr id="22" name="TextBox 22"/>
          <p:cNvSpPr txBox="1"/>
          <p:nvPr/>
        </p:nvSpPr>
        <p:spPr>
          <a:xfrm>
            <a:off x="3179107" y="1028700"/>
            <a:ext cx="11929786" cy="1028700"/>
          </a:xfrm>
          <a:prstGeom prst="rect">
            <a:avLst/>
          </a:prstGeom>
        </p:spPr>
        <p:txBody>
          <a:bodyPr lIns="0" tIns="0" rIns="0" bIns="0" rtlCol="0" anchor="t">
            <a:spAutoFit/>
          </a:bodyPr>
          <a:lstStyle/>
          <a:p>
            <a:pPr marL="0" lvl="0" indent="0" algn="ctr">
              <a:lnSpc>
                <a:spcPts val="8154"/>
              </a:lnSpc>
            </a:pPr>
            <a:r>
              <a:rPr lang="en-US" sz="6795" b="1">
                <a:solidFill>
                  <a:srgbClr val="162328"/>
                </a:solidFill>
                <a:latin typeface="Manrope Bold"/>
                <a:ea typeface="Manrope Bold"/>
                <a:cs typeface="Manrope Bold"/>
                <a:sym typeface="Manrope Bold"/>
              </a:rPr>
              <a:t>CCC project partners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5978947" y="0"/>
            <a:ext cx="12309053" cy="10287000"/>
            <a:chOff x="0" y="0"/>
            <a:chExt cx="3241890" cy="2709333"/>
          </a:xfrm>
        </p:grpSpPr>
        <p:sp>
          <p:nvSpPr>
            <p:cNvPr id="3" name="Freeform 3"/>
            <p:cNvSpPr/>
            <p:nvPr/>
          </p:nvSpPr>
          <p:spPr>
            <a:xfrm>
              <a:off x="0" y="0"/>
              <a:ext cx="3241890" cy="2709333"/>
            </a:xfrm>
            <a:custGeom>
              <a:avLst/>
              <a:gdLst/>
              <a:ahLst/>
              <a:cxnLst/>
              <a:rect l="l" t="t" r="r" b="b"/>
              <a:pathLst>
                <a:path w="3241890" h="2709333">
                  <a:moveTo>
                    <a:pt x="0" y="0"/>
                  </a:moveTo>
                  <a:lnTo>
                    <a:pt x="3241890" y="0"/>
                  </a:lnTo>
                  <a:lnTo>
                    <a:pt x="3241890" y="2709333"/>
                  </a:lnTo>
                  <a:lnTo>
                    <a:pt x="0" y="2709333"/>
                  </a:lnTo>
                  <a:close/>
                </a:path>
              </a:pathLst>
            </a:custGeom>
            <a:solidFill>
              <a:srgbClr val="EEEEEE"/>
            </a:solidFill>
          </p:spPr>
          <p:txBody>
            <a:bodyPr/>
            <a:lstStyle/>
            <a:p>
              <a:endParaRPr lang="en-US"/>
            </a:p>
          </p:txBody>
        </p:sp>
        <p:sp>
          <p:nvSpPr>
            <p:cNvPr id="4" name="TextBox 4"/>
            <p:cNvSpPr txBox="1"/>
            <p:nvPr/>
          </p:nvSpPr>
          <p:spPr>
            <a:xfrm>
              <a:off x="0" y="-38100"/>
              <a:ext cx="3241890" cy="2747433"/>
            </a:xfrm>
            <a:prstGeom prst="rect">
              <a:avLst/>
            </a:prstGeom>
          </p:spPr>
          <p:txBody>
            <a:bodyPr lIns="50800" tIns="50800" rIns="50800" bIns="50800" rtlCol="0" anchor="ctr"/>
            <a:lstStyle/>
            <a:p>
              <a:pPr algn="ctr">
                <a:lnSpc>
                  <a:spcPts val="2100"/>
                </a:lnSpc>
              </a:pPr>
              <a:endParaRPr/>
            </a:p>
          </p:txBody>
        </p:sp>
      </p:grpSp>
      <p:sp>
        <p:nvSpPr>
          <p:cNvPr id="5" name="Freeform 5" descr="A table with many names  Description automatically generated with medium confidence"/>
          <p:cNvSpPr/>
          <p:nvPr/>
        </p:nvSpPr>
        <p:spPr>
          <a:xfrm>
            <a:off x="6476623" y="1240276"/>
            <a:ext cx="11313700" cy="7806447"/>
          </a:xfrm>
          <a:custGeom>
            <a:avLst/>
            <a:gdLst/>
            <a:ahLst/>
            <a:cxnLst/>
            <a:rect l="l" t="t" r="r" b="b"/>
            <a:pathLst>
              <a:path w="11313700" h="7806447">
                <a:moveTo>
                  <a:pt x="0" y="0"/>
                </a:moveTo>
                <a:lnTo>
                  <a:pt x="11313701" y="0"/>
                </a:lnTo>
                <a:lnTo>
                  <a:pt x="11313701" y="7806448"/>
                </a:lnTo>
                <a:lnTo>
                  <a:pt x="0" y="7806448"/>
                </a:lnTo>
                <a:lnTo>
                  <a:pt x="0" y="0"/>
                </a:lnTo>
                <a:close/>
              </a:path>
            </a:pathLst>
          </a:custGeom>
          <a:blipFill>
            <a:blip r:embed="rId3"/>
            <a:stretch>
              <a:fillRect t="-40" b="-40"/>
            </a:stretch>
          </a:blipFill>
        </p:spPr>
        <p:txBody>
          <a:bodyPr/>
          <a:lstStyle/>
          <a:p>
            <a:endParaRPr lang="en-US"/>
          </a:p>
        </p:txBody>
      </p:sp>
      <p:sp>
        <p:nvSpPr>
          <p:cNvPr id="6" name="TextBox 6"/>
          <p:cNvSpPr txBox="1"/>
          <p:nvPr/>
        </p:nvSpPr>
        <p:spPr>
          <a:xfrm>
            <a:off x="448194" y="7173095"/>
            <a:ext cx="4705968" cy="2424492"/>
          </a:xfrm>
          <a:prstGeom prst="rect">
            <a:avLst/>
          </a:prstGeom>
        </p:spPr>
        <p:txBody>
          <a:bodyPr lIns="0" tIns="0" rIns="0" bIns="0" rtlCol="0" anchor="t">
            <a:spAutoFit/>
          </a:bodyPr>
          <a:lstStyle/>
          <a:p>
            <a:pPr marL="0" lvl="0" indent="0" algn="l">
              <a:lnSpc>
                <a:spcPts val="6416"/>
              </a:lnSpc>
            </a:pPr>
            <a:r>
              <a:rPr lang="en-US" sz="5347" b="1">
                <a:solidFill>
                  <a:srgbClr val="162328"/>
                </a:solidFill>
                <a:latin typeface="Manrope Bold"/>
                <a:ea typeface="Manrope Bold"/>
                <a:cs typeface="Manrope Bold"/>
                <a:sym typeface="Manrope Bold"/>
              </a:rPr>
              <a:t>CCC associated organisations</a:t>
            </a:r>
          </a:p>
        </p:txBody>
      </p:sp>
      <p:sp>
        <p:nvSpPr>
          <p:cNvPr id="7" name="Freeform 7"/>
          <p:cNvSpPr/>
          <p:nvPr/>
        </p:nvSpPr>
        <p:spPr>
          <a:xfrm rot="-5400000">
            <a:off x="440034" y="373266"/>
            <a:ext cx="4487789" cy="4471470"/>
          </a:xfrm>
          <a:custGeom>
            <a:avLst/>
            <a:gdLst/>
            <a:ahLst/>
            <a:cxnLst/>
            <a:rect l="l" t="t" r="r" b="b"/>
            <a:pathLst>
              <a:path w="4487789" h="4471470">
                <a:moveTo>
                  <a:pt x="0" y="0"/>
                </a:moveTo>
                <a:lnTo>
                  <a:pt x="4487789" y="0"/>
                </a:lnTo>
                <a:lnTo>
                  <a:pt x="4487789" y="4471470"/>
                </a:lnTo>
                <a:lnTo>
                  <a:pt x="0" y="4471470"/>
                </a:lnTo>
                <a:lnTo>
                  <a:pt x="0" y="0"/>
                </a:lnTo>
                <a:close/>
              </a:path>
            </a:pathLst>
          </a:custGeom>
          <a:blipFill>
            <a:blip r:embed="rId4">
              <a:alphaModFix amt="43999"/>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61154" y="-10374"/>
            <a:ext cx="8726846" cy="10287000"/>
          </a:xfrm>
          <a:custGeom>
            <a:avLst/>
            <a:gdLst/>
            <a:ahLst/>
            <a:cxnLst/>
            <a:rect l="l" t="t" r="r" b="b"/>
            <a:pathLst>
              <a:path w="8726846" h="11618432">
                <a:moveTo>
                  <a:pt x="0" y="0"/>
                </a:moveTo>
                <a:lnTo>
                  <a:pt x="8726846" y="0"/>
                </a:lnTo>
                <a:lnTo>
                  <a:pt x="8726846" y="11618432"/>
                </a:lnTo>
                <a:lnTo>
                  <a:pt x="0" y="11618432"/>
                </a:lnTo>
                <a:lnTo>
                  <a:pt x="0" y="0"/>
                </a:lnTo>
                <a:close/>
              </a:path>
            </a:pathLst>
          </a:custGeom>
          <a:blipFill>
            <a:blip r:embed="rId3"/>
            <a:stretch>
              <a:fillRect l="-3178" t="-12942" b="-135"/>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 y="4963072"/>
            <a:ext cx="11584949" cy="4504101"/>
            <a:chOff x="0" y="0"/>
            <a:chExt cx="3226825" cy="1186265"/>
          </a:xfrm>
        </p:grpSpPr>
        <p:sp>
          <p:nvSpPr>
            <p:cNvPr id="5" name="Freeform 5"/>
            <p:cNvSpPr/>
            <p:nvPr/>
          </p:nvSpPr>
          <p:spPr>
            <a:xfrm>
              <a:off x="0" y="0"/>
              <a:ext cx="3226825" cy="1186265"/>
            </a:xfrm>
            <a:custGeom>
              <a:avLst/>
              <a:gdLst/>
              <a:ahLst/>
              <a:cxnLst/>
              <a:rect l="l" t="t" r="r" b="b"/>
              <a:pathLst>
                <a:path w="3226825" h="1186265">
                  <a:moveTo>
                    <a:pt x="32227" y="0"/>
                  </a:moveTo>
                  <a:lnTo>
                    <a:pt x="3194598" y="0"/>
                  </a:lnTo>
                  <a:cubicBezTo>
                    <a:pt x="3212397" y="0"/>
                    <a:pt x="3226825" y="14428"/>
                    <a:pt x="3226825" y="32227"/>
                  </a:cubicBezTo>
                  <a:lnTo>
                    <a:pt x="3226825" y="1154039"/>
                  </a:lnTo>
                  <a:cubicBezTo>
                    <a:pt x="3226825" y="1171837"/>
                    <a:pt x="3212397" y="1186265"/>
                    <a:pt x="3194598" y="1186265"/>
                  </a:cubicBezTo>
                  <a:lnTo>
                    <a:pt x="32227" y="1186265"/>
                  </a:lnTo>
                  <a:cubicBezTo>
                    <a:pt x="14428" y="1186265"/>
                    <a:pt x="0" y="1171837"/>
                    <a:pt x="0" y="1154039"/>
                  </a:cubicBezTo>
                  <a:lnTo>
                    <a:pt x="0" y="32227"/>
                  </a:lnTo>
                  <a:cubicBezTo>
                    <a:pt x="0" y="14428"/>
                    <a:pt x="14428" y="0"/>
                    <a:pt x="32227" y="0"/>
                  </a:cubicBezTo>
                  <a:close/>
                </a:path>
              </a:pathLst>
            </a:custGeom>
            <a:solidFill>
              <a:srgbClr val="FFFFFF">
                <a:alpha val="49804"/>
              </a:srgbClr>
            </a:solidFill>
          </p:spPr>
          <p:txBody>
            <a:bodyPr/>
            <a:lstStyle/>
            <a:p>
              <a:endParaRPr lang="en-US"/>
            </a:p>
          </p:txBody>
        </p:sp>
        <p:sp>
          <p:nvSpPr>
            <p:cNvPr id="6" name="TextBox 6"/>
            <p:cNvSpPr txBox="1"/>
            <p:nvPr/>
          </p:nvSpPr>
          <p:spPr>
            <a:xfrm>
              <a:off x="0" y="-57150"/>
              <a:ext cx="3226825" cy="1243415"/>
            </a:xfrm>
            <a:prstGeom prst="rect">
              <a:avLst/>
            </a:prstGeom>
          </p:spPr>
          <p:txBody>
            <a:bodyPr lIns="50800" tIns="50800" rIns="50800" bIns="50800" rtlCol="0" anchor="ctr"/>
            <a:lstStyle/>
            <a:p>
              <a:pPr algn="ctr">
                <a:lnSpc>
                  <a:spcPts val="3207"/>
                </a:lnSpc>
              </a:pPr>
              <a:endParaRPr/>
            </a:p>
          </p:txBody>
        </p:sp>
      </p:grpSp>
      <p:sp>
        <p:nvSpPr>
          <p:cNvPr id="7" name="TextBox 7"/>
          <p:cNvSpPr txBox="1"/>
          <p:nvPr/>
        </p:nvSpPr>
        <p:spPr>
          <a:xfrm>
            <a:off x="813107" y="5519722"/>
            <a:ext cx="10015032" cy="3390800"/>
          </a:xfrm>
          <a:prstGeom prst="rect">
            <a:avLst/>
          </a:prstGeom>
        </p:spPr>
        <p:txBody>
          <a:bodyPr wrap="square" lIns="0" tIns="0" rIns="0" bIns="0" rtlCol="0" anchor="t">
            <a:spAutoFit/>
          </a:bodyPr>
          <a:lstStyle/>
          <a:p>
            <a:pPr algn="l">
              <a:lnSpc>
                <a:spcPts val="4060"/>
              </a:lnSpc>
            </a:pPr>
            <a:r>
              <a:rPr lang="en-US" sz="2900" dirty="0">
                <a:solidFill>
                  <a:srgbClr val="162328"/>
                </a:solidFill>
                <a:latin typeface="Manrope"/>
                <a:ea typeface="Manrope Medium"/>
                <a:cs typeface="Manrope Medium"/>
                <a:sym typeface="Manrope Medium"/>
              </a:rPr>
              <a:t>Creatives can be drivers for circular economy in the Baltic Sea region. They are a social force with great influence on mindsets of people and can help to promote “circular lifestyles”. </a:t>
            </a:r>
          </a:p>
          <a:p>
            <a:pPr algn="l">
              <a:lnSpc>
                <a:spcPts val="2128"/>
              </a:lnSpc>
            </a:pPr>
            <a:endParaRPr lang="en-US" sz="2900" dirty="0">
              <a:solidFill>
                <a:srgbClr val="162328"/>
              </a:solidFill>
              <a:latin typeface="Manrope"/>
              <a:ea typeface="Manrope Medium"/>
              <a:cs typeface="Manrope Medium"/>
              <a:sym typeface="Manrope Medium"/>
            </a:endParaRPr>
          </a:p>
          <a:p>
            <a:pPr marL="0" lvl="0" indent="0" algn="l">
              <a:lnSpc>
                <a:spcPts val="4060"/>
              </a:lnSpc>
            </a:pPr>
            <a:r>
              <a:rPr lang="en-US" sz="2900" dirty="0">
                <a:solidFill>
                  <a:srgbClr val="162328"/>
                </a:solidFill>
                <a:latin typeface="Manrope"/>
                <a:ea typeface="Manrope Medium"/>
                <a:cs typeface="Manrope Medium"/>
                <a:sym typeface="Manrope Medium"/>
              </a:rPr>
              <a:t>At the same time, they are a business field with a considerable GDP share and a high innovation potential that can support circular business models.</a:t>
            </a:r>
          </a:p>
        </p:txBody>
      </p:sp>
      <p:sp>
        <p:nvSpPr>
          <p:cNvPr id="8" name="TextBox 8"/>
          <p:cNvSpPr txBox="1"/>
          <p:nvPr/>
        </p:nvSpPr>
        <p:spPr>
          <a:xfrm>
            <a:off x="813107" y="624730"/>
            <a:ext cx="8330893" cy="3438710"/>
          </a:xfrm>
          <a:prstGeom prst="rect">
            <a:avLst/>
          </a:prstGeom>
        </p:spPr>
        <p:txBody>
          <a:bodyPr lIns="0" tIns="0" rIns="0" bIns="0" rtlCol="0" anchor="t">
            <a:spAutoFit/>
          </a:bodyPr>
          <a:lstStyle/>
          <a:p>
            <a:pPr marL="0" lvl="0" indent="0" algn="l">
              <a:lnSpc>
                <a:spcPts val="9070"/>
              </a:lnSpc>
            </a:pPr>
            <a:r>
              <a:rPr lang="en-US" sz="7558" b="1" dirty="0">
                <a:solidFill>
                  <a:srgbClr val="162328"/>
                </a:solidFill>
                <a:latin typeface="Manrope Bold"/>
                <a:ea typeface="Manrope Bold"/>
                <a:cs typeface="Manrope Bold"/>
                <a:sym typeface="Manrope Bold"/>
              </a:rPr>
              <a:t>Why creatives and circular economy? </a:t>
            </a:r>
          </a:p>
        </p:txBody>
      </p:sp>
      <p:sp>
        <p:nvSpPr>
          <p:cNvPr id="9" name="Freeform 9"/>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Aarhus/ DCI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bf3818-c417-4dc3-b2d4-764156956899">
      <Terms xmlns="http://schemas.microsoft.com/office/infopath/2007/PartnerControls"/>
    </lcf76f155ced4ddcb4097134ff3c332f>
    <TaxCatchAll xmlns="302fde11-6b00-441b-acea-94cd3ba409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7767FEF755FC439293446B92CB1E6D" ma:contentTypeVersion="14" ma:contentTypeDescription="Create a new document." ma:contentTypeScope="" ma:versionID="860494ae84b5ffd04d6c092774af8ea4">
  <xsd:schema xmlns:xsd="http://www.w3.org/2001/XMLSchema" xmlns:xs="http://www.w3.org/2001/XMLSchema" xmlns:p="http://schemas.microsoft.com/office/2006/metadata/properties" xmlns:ns2="9fbf3818-c417-4dc3-b2d4-764156956899" xmlns:ns3="302fde11-6b00-441b-acea-94cd3ba4098a" targetNamespace="http://schemas.microsoft.com/office/2006/metadata/properties" ma:root="true" ma:fieldsID="67c5e20159e17d28f67396ed8259fa3a" ns2:_="" ns3:_="">
    <xsd:import namespace="9fbf3818-c417-4dc3-b2d4-764156956899"/>
    <xsd:import namespace="302fde11-6b00-441b-acea-94cd3ba409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bf3818-c417-4dc3-b2d4-764156956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5c97f61-c6bf-4175-83c8-8c6cdd8d609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2fde11-6b00-441b-acea-94cd3ba4098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aa00205-4c22-4849-86f1-a1d78d64014b}" ma:internalName="TaxCatchAll" ma:showField="CatchAllData" ma:web="302fde11-6b00-441b-acea-94cd3ba409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CCAD45-25A2-4D06-B8C0-8196977B55E6}">
  <ds:schemaRefs>
    <ds:schemaRef ds:uri="http://schemas.microsoft.com/office/2006/metadata/properties"/>
    <ds:schemaRef ds:uri="http://schemas.microsoft.com/office/infopath/2007/PartnerControls"/>
    <ds:schemaRef ds:uri="9fbf3818-c417-4dc3-b2d4-764156956899"/>
    <ds:schemaRef ds:uri="302fde11-6b00-441b-acea-94cd3ba4098a"/>
  </ds:schemaRefs>
</ds:datastoreItem>
</file>

<file path=customXml/itemProps2.xml><?xml version="1.0" encoding="utf-8"?>
<ds:datastoreItem xmlns:ds="http://schemas.openxmlformats.org/officeDocument/2006/customXml" ds:itemID="{F2669379-DD7E-4A11-8DCA-FAA95729D46F}">
  <ds:schemaRefs>
    <ds:schemaRef ds:uri="http://schemas.microsoft.com/sharepoint/v3/contenttype/forms"/>
  </ds:schemaRefs>
</ds:datastoreItem>
</file>

<file path=customXml/itemProps3.xml><?xml version="1.0" encoding="utf-8"?>
<ds:datastoreItem xmlns:ds="http://schemas.openxmlformats.org/officeDocument/2006/customXml" ds:itemID="{D7964099-8C2F-407D-92DA-7CF7A01FE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bf3818-c417-4dc3-b2d4-764156956899"/>
    <ds:schemaRef ds:uri="302fde11-6b00-441b-acea-94cd3ba409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TotalTime>
  <Words>1972</Words>
  <Application>Microsoft Office PowerPoint</Application>
  <PresentationFormat>Custom</PresentationFormat>
  <Paragraphs>222</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What is CCC.pptx</dc:title>
  <dc:creator>Simone Kallehauge</dc:creator>
  <cp:lastModifiedBy>Ula Sokołowska</cp:lastModifiedBy>
  <cp:revision>4</cp:revision>
  <dcterms:created xsi:type="dcterms:W3CDTF">2006-08-16T00:00:00Z</dcterms:created>
  <dcterms:modified xsi:type="dcterms:W3CDTF">2025-09-23T13:05:51Z</dcterms:modified>
  <dc:identifier>DAGiRumDQ4I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0x010100CA7767FEF755FC439293446B92CB1E6D</vt:lpwstr>
  </property>
  <property fmtid="{D5CDD505-2E9C-101B-9397-08002B2CF9AE}" pid="3" name="MediaServiceImageTags">
    <vt:lpwstr/>
  </property>
</Properties>
</file>